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6" r:id="rId4"/>
    <p:sldId id="274" r:id="rId5"/>
    <p:sldId id="257" r:id="rId6"/>
    <p:sldId id="259" r:id="rId7"/>
    <p:sldId id="258" r:id="rId8"/>
    <p:sldId id="261" r:id="rId9"/>
    <p:sldId id="260" r:id="rId10"/>
    <p:sldId id="262" r:id="rId11"/>
    <p:sldId id="263" r:id="rId12"/>
    <p:sldId id="264" r:id="rId13"/>
    <p:sldId id="279" r:id="rId14"/>
    <p:sldId id="265" r:id="rId15"/>
    <p:sldId id="275" r:id="rId16"/>
    <p:sldId id="276" r:id="rId17"/>
    <p:sldId id="277" r:id="rId18"/>
    <p:sldId id="282" r:id="rId19"/>
    <p:sldId id="281" r:id="rId20"/>
    <p:sldId id="266" r:id="rId21"/>
    <p:sldId id="267" r:id="rId22"/>
    <p:sldId id="269" r:id="rId23"/>
    <p:sldId id="271" r:id="rId24"/>
    <p:sldId id="270" r:id="rId25"/>
    <p:sldId id="272" r:id="rId26"/>
    <p:sldId id="268" r:id="rId27"/>
    <p:sldId id="273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A44D87-9E01-48B6-81A6-739597D9CB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B7AECAF-1F81-48A8-BC05-B55DA90A0FFD}">
      <dgm:prSet/>
      <dgm:spPr>
        <a:noFill/>
      </dgm:spPr>
      <dgm:t>
        <a:bodyPr/>
        <a:lstStyle/>
        <a:p>
          <a:pPr rtl="0"/>
          <a:r>
            <a:rPr lang="hu-HU" b="1" dirty="0" err="1" smtClean="0">
              <a:solidFill>
                <a:schemeClr val="tx1"/>
              </a:solidFill>
            </a:rPr>
            <a:t>Historical</a:t>
          </a:r>
          <a:r>
            <a:rPr lang="hu-HU" b="1" dirty="0" smtClean="0">
              <a:solidFill>
                <a:schemeClr val="tx1"/>
              </a:solidFill>
            </a:rPr>
            <a:t> </a:t>
          </a:r>
          <a:r>
            <a:rPr lang="hu-HU" b="1" dirty="0" err="1">
              <a:solidFill>
                <a:schemeClr val="tx1"/>
              </a:solidFill>
            </a:rPr>
            <a:t>maps</a:t>
          </a:r>
          <a:r>
            <a:rPr lang="hu-HU" b="1" dirty="0">
              <a:solidFill>
                <a:schemeClr val="tx1"/>
              </a:solidFill>
            </a:rPr>
            <a:t> of Budapest</a:t>
          </a:r>
          <a:endParaRPr lang="hu-HU" dirty="0">
            <a:solidFill>
              <a:schemeClr val="tx1"/>
            </a:solidFill>
          </a:endParaRPr>
        </a:p>
      </dgm:t>
    </dgm:pt>
    <dgm:pt modelId="{C078679B-3E56-4453-B91F-84343D2C5CB1}" type="parTrans" cxnId="{F3114519-9205-4E2A-89AB-25751A19B15F}">
      <dgm:prSet/>
      <dgm:spPr/>
      <dgm:t>
        <a:bodyPr/>
        <a:lstStyle/>
        <a:p>
          <a:endParaRPr lang="hu-HU"/>
        </a:p>
      </dgm:t>
    </dgm:pt>
    <dgm:pt modelId="{15DFDA35-25D0-4EF4-962B-0AC40B7768E1}" type="sibTrans" cxnId="{F3114519-9205-4E2A-89AB-25751A19B15F}">
      <dgm:prSet/>
      <dgm:spPr/>
      <dgm:t>
        <a:bodyPr/>
        <a:lstStyle/>
        <a:p>
          <a:endParaRPr lang="hu-HU"/>
        </a:p>
      </dgm:t>
    </dgm:pt>
    <dgm:pt modelId="{429C40DC-5427-433A-A526-87E435FFE5BE}">
      <dgm:prSet/>
      <dgm:spPr/>
      <dgm:t>
        <a:bodyPr/>
        <a:lstStyle/>
        <a:p>
          <a:pPr rtl="0"/>
          <a:r>
            <a:rPr lang="hu-HU" dirty="0"/>
            <a:t>35 </a:t>
          </a:r>
          <a:r>
            <a:rPr lang="hu-HU" dirty="0" err="1" smtClean="0"/>
            <a:t>maps</a:t>
          </a:r>
          <a:r>
            <a:rPr lang="hu-HU" dirty="0" smtClean="0"/>
            <a:t> </a:t>
          </a:r>
          <a:r>
            <a:rPr lang="hu-HU" dirty="0" err="1"/>
            <a:t>from</a:t>
          </a:r>
          <a:r>
            <a:rPr lang="hu-HU" dirty="0"/>
            <a:t> </a:t>
          </a:r>
          <a:r>
            <a:rPr lang="hu-HU" dirty="0" err="1"/>
            <a:t>the</a:t>
          </a:r>
          <a:r>
            <a:rPr lang="hu-HU" dirty="0"/>
            <a:t> 18th </a:t>
          </a:r>
          <a:r>
            <a:rPr lang="hu-HU" dirty="0" err="1"/>
            <a:t>to</a:t>
          </a:r>
          <a:r>
            <a:rPr lang="hu-HU" dirty="0"/>
            <a:t> </a:t>
          </a:r>
          <a:r>
            <a:rPr lang="hu-HU" dirty="0" err="1"/>
            <a:t>the</a:t>
          </a:r>
          <a:r>
            <a:rPr lang="hu-HU" dirty="0"/>
            <a:t> 20th </a:t>
          </a:r>
          <a:r>
            <a:rPr lang="hu-HU" dirty="0" err="1" smtClean="0"/>
            <a:t>centuries</a:t>
          </a:r>
          <a:r>
            <a:rPr lang="hu-HU" dirty="0" smtClean="0"/>
            <a:t> </a:t>
          </a:r>
          <a:endParaRPr lang="hu-HU" dirty="0"/>
        </a:p>
      </dgm:t>
    </dgm:pt>
    <dgm:pt modelId="{ECC1CE8B-8D8B-45D5-BEC9-F0239349E9C5}" type="parTrans" cxnId="{4B2D6CC9-08EF-4905-A4FA-6F22744DFC39}">
      <dgm:prSet/>
      <dgm:spPr/>
      <dgm:t>
        <a:bodyPr/>
        <a:lstStyle/>
        <a:p>
          <a:endParaRPr lang="hu-HU"/>
        </a:p>
      </dgm:t>
    </dgm:pt>
    <dgm:pt modelId="{CC2FD3EA-3640-4D32-86B6-96435FB2B889}" type="sibTrans" cxnId="{4B2D6CC9-08EF-4905-A4FA-6F22744DFC39}">
      <dgm:prSet/>
      <dgm:spPr/>
      <dgm:t>
        <a:bodyPr/>
        <a:lstStyle/>
        <a:p>
          <a:endParaRPr lang="hu-HU"/>
        </a:p>
      </dgm:t>
    </dgm:pt>
    <dgm:pt modelId="{EA645BBC-C1E2-492B-8107-20E60CC7E9E9}">
      <dgm:prSet/>
      <dgm:spPr/>
      <dgm:t>
        <a:bodyPr/>
        <a:lstStyle/>
        <a:p>
          <a:pPr rtl="0"/>
          <a:r>
            <a:rPr lang="hu-HU" dirty="0" err="1"/>
            <a:t>scales</a:t>
          </a:r>
          <a:r>
            <a:rPr lang="hu-HU" dirty="0"/>
            <a:t> </a:t>
          </a:r>
          <a:r>
            <a:rPr lang="hu-HU" dirty="0" err="1"/>
            <a:t>from</a:t>
          </a:r>
          <a:r>
            <a:rPr lang="hu-HU" dirty="0"/>
            <a:t> 1:720 </a:t>
          </a:r>
          <a:r>
            <a:rPr lang="hu-HU" dirty="0" err="1"/>
            <a:t>to</a:t>
          </a:r>
          <a:r>
            <a:rPr lang="hu-HU" dirty="0"/>
            <a:t> 1:10.000</a:t>
          </a:r>
        </a:p>
      </dgm:t>
    </dgm:pt>
    <dgm:pt modelId="{6AB2DF62-42D1-4BD5-B105-B4939B39C9BD}" type="parTrans" cxnId="{229F7C3E-061C-4716-A84B-781197C6902E}">
      <dgm:prSet/>
      <dgm:spPr/>
      <dgm:t>
        <a:bodyPr/>
        <a:lstStyle/>
        <a:p>
          <a:endParaRPr lang="hu-HU"/>
        </a:p>
      </dgm:t>
    </dgm:pt>
    <dgm:pt modelId="{A3161FD0-7615-46DA-94EC-0AECD863F279}" type="sibTrans" cxnId="{229F7C3E-061C-4716-A84B-781197C6902E}">
      <dgm:prSet/>
      <dgm:spPr/>
      <dgm:t>
        <a:bodyPr/>
        <a:lstStyle/>
        <a:p>
          <a:endParaRPr lang="hu-HU"/>
        </a:p>
      </dgm:t>
    </dgm:pt>
    <dgm:pt modelId="{92599019-7E1B-48D2-B225-221C15C19D8B}" type="pres">
      <dgm:prSet presAssocID="{4FA44D87-9E01-48B6-81A6-739597D9CB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4C5BB58-116F-4E92-9598-979A9F55DB38}" type="pres">
      <dgm:prSet presAssocID="{3B7AECAF-1F81-48A8-BC05-B55DA90A0FF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A638617-AB7D-4A8F-9B92-969B8429E00D}" type="pres">
      <dgm:prSet presAssocID="{3B7AECAF-1F81-48A8-BC05-B55DA90A0FF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29F7C3E-061C-4716-A84B-781197C6902E}" srcId="{3B7AECAF-1F81-48A8-BC05-B55DA90A0FFD}" destId="{EA645BBC-C1E2-492B-8107-20E60CC7E9E9}" srcOrd="1" destOrd="0" parTransId="{6AB2DF62-42D1-4BD5-B105-B4939B39C9BD}" sibTransId="{A3161FD0-7615-46DA-94EC-0AECD863F279}"/>
    <dgm:cxn modelId="{4B2D6CC9-08EF-4905-A4FA-6F22744DFC39}" srcId="{3B7AECAF-1F81-48A8-BC05-B55DA90A0FFD}" destId="{429C40DC-5427-433A-A526-87E435FFE5BE}" srcOrd="0" destOrd="0" parTransId="{ECC1CE8B-8D8B-45D5-BEC9-F0239349E9C5}" sibTransId="{CC2FD3EA-3640-4D32-86B6-96435FB2B889}"/>
    <dgm:cxn modelId="{E032E71B-6529-4AE7-B957-AB5E58FE11D0}" type="presOf" srcId="{429C40DC-5427-433A-A526-87E435FFE5BE}" destId="{CA638617-AB7D-4A8F-9B92-969B8429E00D}" srcOrd="0" destOrd="0" presId="urn:microsoft.com/office/officeart/2005/8/layout/vList2"/>
    <dgm:cxn modelId="{2A3EF3C9-22C1-4C51-8E2B-AF7F59ED524B}" type="presOf" srcId="{4FA44D87-9E01-48B6-81A6-739597D9CB8A}" destId="{92599019-7E1B-48D2-B225-221C15C19D8B}" srcOrd="0" destOrd="0" presId="urn:microsoft.com/office/officeart/2005/8/layout/vList2"/>
    <dgm:cxn modelId="{C8AC3804-E728-41CC-9732-55E5BF42E397}" type="presOf" srcId="{EA645BBC-C1E2-492B-8107-20E60CC7E9E9}" destId="{CA638617-AB7D-4A8F-9B92-969B8429E00D}" srcOrd="0" destOrd="1" presId="urn:microsoft.com/office/officeart/2005/8/layout/vList2"/>
    <dgm:cxn modelId="{F3114519-9205-4E2A-89AB-25751A19B15F}" srcId="{4FA44D87-9E01-48B6-81A6-739597D9CB8A}" destId="{3B7AECAF-1F81-48A8-BC05-B55DA90A0FFD}" srcOrd="0" destOrd="0" parTransId="{C078679B-3E56-4453-B91F-84343D2C5CB1}" sibTransId="{15DFDA35-25D0-4EF4-962B-0AC40B7768E1}"/>
    <dgm:cxn modelId="{D603E10B-31E0-4D2C-B0A7-4A41008299FD}" type="presOf" srcId="{3B7AECAF-1F81-48A8-BC05-B55DA90A0FFD}" destId="{74C5BB58-116F-4E92-9598-979A9F55DB38}" srcOrd="0" destOrd="0" presId="urn:microsoft.com/office/officeart/2005/8/layout/vList2"/>
    <dgm:cxn modelId="{0B01E275-BA19-4D0A-9380-12370DA51496}" type="presParOf" srcId="{92599019-7E1B-48D2-B225-221C15C19D8B}" destId="{74C5BB58-116F-4E92-9598-979A9F55DB38}" srcOrd="0" destOrd="0" presId="urn:microsoft.com/office/officeart/2005/8/layout/vList2"/>
    <dgm:cxn modelId="{67376E54-3E50-426C-B50D-A974B97DD4B3}" type="presParOf" srcId="{92599019-7E1B-48D2-B225-221C15C19D8B}" destId="{CA638617-AB7D-4A8F-9B92-969B8429E00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5BB58-116F-4E92-9598-979A9F55DB38}">
      <dsp:nvSpPr>
        <dsp:cNvPr id="0" name=""/>
        <dsp:cNvSpPr/>
      </dsp:nvSpPr>
      <dsp:spPr>
        <a:xfrm>
          <a:off x="0" y="15754"/>
          <a:ext cx="4803637" cy="1670759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200" b="1" kern="1200" dirty="0" err="1" smtClean="0">
              <a:solidFill>
                <a:schemeClr val="tx1"/>
              </a:solidFill>
            </a:rPr>
            <a:t>Historical</a:t>
          </a:r>
          <a:r>
            <a:rPr lang="hu-HU" sz="4200" b="1" kern="1200" dirty="0" smtClean="0">
              <a:solidFill>
                <a:schemeClr val="tx1"/>
              </a:solidFill>
            </a:rPr>
            <a:t> </a:t>
          </a:r>
          <a:r>
            <a:rPr lang="hu-HU" sz="4200" b="1" kern="1200" dirty="0" err="1">
              <a:solidFill>
                <a:schemeClr val="tx1"/>
              </a:solidFill>
            </a:rPr>
            <a:t>maps</a:t>
          </a:r>
          <a:r>
            <a:rPr lang="hu-HU" sz="4200" b="1" kern="1200" dirty="0">
              <a:solidFill>
                <a:schemeClr val="tx1"/>
              </a:solidFill>
            </a:rPr>
            <a:t> of Budapest</a:t>
          </a:r>
          <a:endParaRPr lang="hu-HU" sz="4200" kern="1200" dirty="0">
            <a:solidFill>
              <a:schemeClr val="tx1"/>
            </a:solidFill>
          </a:endParaRPr>
        </a:p>
      </dsp:txBody>
      <dsp:txXfrm>
        <a:off x="81560" y="97314"/>
        <a:ext cx="4640517" cy="1507639"/>
      </dsp:txXfrm>
    </dsp:sp>
    <dsp:sp modelId="{CA638617-AB7D-4A8F-9B92-969B8429E00D}">
      <dsp:nvSpPr>
        <dsp:cNvPr id="0" name=""/>
        <dsp:cNvSpPr/>
      </dsp:nvSpPr>
      <dsp:spPr>
        <a:xfrm>
          <a:off x="0" y="1686514"/>
          <a:ext cx="4803637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515" tIns="53340" rIns="298704" bIns="53340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3300" kern="1200" dirty="0"/>
            <a:t>35 </a:t>
          </a:r>
          <a:r>
            <a:rPr lang="hu-HU" sz="3300" kern="1200" dirty="0" err="1" smtClean="0"/>
            <a:t>maps</a:t>
          </a:r>
          <a:r>
            <a:rPr lang="hu-HU" sz="3300" kern="1200" dirty="0" smtClean="0"/>
            <a:t> </a:t>
          </a:r>
          <a:r>
            <a:rPr lang="hu-HU" sz="3300" kern="1200" dirty="0" err="1"/>
            <a:t>from</a:t>
          </a:r>
          <a:r>
            <a:rPr lang="hu-HU" sz="3300" kern="1200" dirty="0"/>
            <a:t> </a:t>
          </a:r>
          <a:r>
            <a:rPr lang="hu-HU" sz="3300" kern="1200" dirty="0" err="1"/>
            <a:t>the</a:t>
          </a:r>
          <a:r>
            <a:rPr lang="hu-HU" sz="3300" kern="1200" dirty="0"/>
            <a:t> 18th </a:t>
          </a:r>
          <a:r>
            <a:rPr lang="hu-HU" sz="3300" kern="1200" dirty="0" err="1"/>
            <a:t>to</a:t>
          </a:r>
          <a:r>
            <a:rPr lang="hu-HU" sz="3300" kern="1200" dirty="0"/>
            <a:t> </a:t>
          </a:r>
          <a:r>
            <a:rPr lang="hu-HU" sz="3300" kern="1200" dirty="0" err="1"/>
            <a:t>the</a:t>
          </a:r>
          <a:r>
            <a:rPr lang="hu-HU" sz="3300" kern="1200" dirty="0"/>
            <a:t> 20th </a:t>
          </a:r>
          <a:r>
            <a:rPr lang="hu-HU" sz="3300" kern="1200" dirty="0" err="1" smtClean="0"/>
            <a:t>centuries</a:t>
          </a:r>
          <a:r>
            <a:rPr lang="hu-HU" sz="3300" kern="1200" dirty="0" smtClean="0"/>
            <a:t> </a:t>
          </a:r>
          <a:endParaRPr lang="hu-HU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3300" kern="1200" dirty="0" err="1"/>
            <a:t>scales</a:t>
          </a:r>
          <a:r>
            <a:rPr lang="hu-HU" sz="3300" kern="1200" dirty="0"/>
            <a:t> </a:t>
          </a:r>
          <a:r>
            <a:rPr lang="hu-HU" sz="3300" kern="1200" dirty="0" err="1"/>
            <a:t>from</a:t>
          </a:r>
          <a:r>
            <a:rPr lang="hu-HU" sz="3300" kern="1200" dirty="0"/>
            <a:t> 1:720 </a:t>
          </a:r>
          <a:r>
            <a:rPr lang="hu-HU" sz="3300" kern="1200" dirty="0" err="1"/>
            <a:t>to</a:t>
          </a:r>
          <a:r>
            <a:rPr lang="hu-HU" sz="3300" kern="1200" dirty="0"/>
            <a:t> 1:10.000</a:t>
          </a:r>
        </a:p>
      </dsp:txBody>
      <dsp:txXfrm>
        <a:off x="0" y="1686514"/>
        <a:ext cx="4803637" cy="2086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CCDF-3D7F-4100-9C67-6524F7965579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AB70E-B1B3-4AD6-B188-D66315968F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37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5A65F-F243-4595-B065-7F87095A069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78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21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256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35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47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27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75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5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77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60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0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689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95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29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7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99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19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56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34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4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8359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85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34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3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8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897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222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150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1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21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99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89F3-AAB3-4C93-8156-91D486E37557}" type="datetimeFigureOut">
              <a:rPr lang="hu-HU" smtClean="0"/>
              <a:t>2019.05.03.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1ECD-07B8-49F5-89E2-6DB61D429D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1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5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ADC02-443A-42C1-9795-822A0DEEB992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2019.05.03.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D808B-ABB4-4311-AA87-B539B317A7C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5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iposa@bparchiv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hungaricana.h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hungaricana.hu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lp.archivportal.hu/e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97349" y="102622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u-HU" dirty="0"/>
              <a:t>Access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historical</a:t>
            </a:r>
            <a:r>
              <a:rPr lang="hu-HU" dirty="0"/>
              <a:t> </a:t>
            </a:r>
            <a:r>
              <a:rPr lang="hu-HU" dirty="0" err="1"/>
              <a:t>geodata</a:t>
            </a:r>
            <a:r>
              <a:rPr lang="hu-HU" dirty="0"/>
              <a:t> </a:t>
            </a:r>
            <a:r>
              <a:rPr lang="hu-HU" dirty="0" err="1"/>
              <a:t>via</a:t>
            </a:r>
            <a:r>
              <a:rPr lang="hu-HU" dirty="0"/>
              <a:t> Hungaricana </a:t>
            </a:r>
            <a:r>
              <a:rPr lang="hu-HU" dirty="0" err="1"/>
              <a:t>Portal</a:t>
            </a:r>
            <a:r>
              <a:rPr lang="hu-HU" dirty="0"/>
              <a:t> and Budapest Time </a:t>
            </a:r>
            <a:r>
              <a:rPr lang="hu-HU" dirty="0" err="1"/>
              <a:t>Machine</a:t>
            </a:r>
            <a:r>
              <a:rPr lang="hu-HU" dirty="0"/>
              <a:t/>
            </a:r>
            <a:br>
              <a:rPr lang="hu-HU" dirty="0"/>
            </a:br>
            <a:endParaRPr lang="en-GB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76045"/>
          </a:xfrm>
        </p:spPr>
        <p:txBody>
          <a:bodyPr>
            <a:normAutofit/>
          </a:bodyPr>
          <a:lstStyle/>
          <a:p>
            <a:r>
              <a:rPr lang="hu-HU" dirty="0" smtClean="0"/>
              <a:t>Andras SIPOS</a:t>
            </a:r>
          </a:p>
          <a:p>
            <a:r>
              <a:rPr lang="hu-HU" dirty="0" smtClean="0"/>
              <a:t>Budapest City </a:t>
            </a:r>
            <a:r>
              <a:rPr lang="hu-HU" dirty="0" err="1" smtClean="0"/>
              <a:t>Archives</a:t>
            </a:r>
            <a:endParaRPr lang="hu-HU" dirty="0" smtClean="0"/>
          </a:p>
          <a:p>
            <a:r>
              <a:rPr lang="hu-HU" dirty="0" smtClean="0">
                <a:hlinkClick r:id="rId2"/>
              </a:rPr>
              <a:t>siposa@</a:t>
            </a:r>
            <a:r>
              <a:rPr lang="hu-HU" dirty="0" err="1" smtClean="0">
                <a:hlinkClick r:id="rId2"/>
              </a:rPr>
              <a:t>bparchiv.hu</a:t>
            </a:r>
            <a:r>
              <a:rPr lang="hu-HU" dirty="0" smtClean="0"/>
              <a:t> </a:t>
            </a:r>
          </a:p>
          <a:p>
            <a:endParaRPr lang="hu-HU" dirty="0"/>
          </a:p>
          <a:p>
            <a:pPr algn="r"/>
            <a:r>
              <a:rPr lang="en-US" sz="1800" dirty="0"/>
              <a:t>CEF </a:t>
            </a:r>
            <a:r>
              <a:rPr lang="en-US" sz="1800" dirty="0" err="1"/>
              <a:t>eArchiving</a:t>
            </a:r>
            <a:r>
              <a:rPr lang="en-US" sz="1800" dirty="0"/>
              <a:t> Building Block GEOPRESERVATION CONFERENCE</a:t>
            </a:r>
            <a:endParaRPr lang="hu-HU" sz="1800" dirty="0" smtClean="0"/>
          </a:p>
          <a:p>
            <a:pPr algn="r"/>
            <a:r>
              <a:rPr lang="hu-HU" sz="1800" dirty="0" smtClean="0"/>
              <a:t>Ljubljana</a:t>
            </a:r>
            <a:r>
              <a:rPr lang="en-US" sz="1800" dirty="0" smtClean="0"/>
              <a:t>, </a:t>
            </a:r>
            <a:r>
              <a:rPr lang="hu-HU" sz="1800" dirty="0" smtClean="0"/>
              <a:t>6-7</a:t>
            </a:r>
            <a:r>
              <a:rPr lang="en-US" sz="1800" dirty="0" smtClean="0"/>
              <a:t> Ma</a:t>
            </a:r>
            <a:r>
              <a:rPr lang="hu-HU" sz="1800" dirty="0"/>
              <a:t>y</a:t>
            </a:r>
            <a:r>
              <a:rPr lang="en-US" sz="1800" dirty="0" smtClean="0"/>
              <a:t> 2019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3498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44" y="1086216"/>
            <a:ext cx="9240456" cy="5771783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4016414" y="4294207"/>
            <a:ext cx="2754775" cy="41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08343" y="3808072"/>
            <a:ext cx="3507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Collection</a:t>
            </a:r>
            <a:r>
              <a:rPr lang="hu-HU" sz="2400" dirty="0" smtClean="0"/>
              <a:t> of 35 </a:t>
            </a:r>
            <a:r>
              <a:rPr lang="hu-HU" sz="2400" dirty="0" err="1" smtClean="0"/>
              <a:t>maps</a:t>
            </a:r>
            <a:r>
              <a:rPr lang="hu-HU" sz="2400" dirty="0" smtClean="0"/>
              <a:t> of Budapest </a:t>
            </a:r>
            <a:r>
              <a:rPr lang="hu-HU" sz="2400" dirty="0" err="1" smtClean="0"/>
              <a:t>from</a:t>
            </a:r>
            <a:r>
              <a:rPr lang="hu-HU" sz="2400" dirty="0" smtClean="0"/>
              <a:t> 18th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second</a:t>
            </a:r>
            <a:r>
              <a:rPr lang="hu-HU" sz="2400" dirty="0" smtClean="0"/>
              <a:t> </a:t>
            </a:r>
            <a:r>
              <a:rPr lang="hu-HU" sz="2400" dirty="0" err="1" smtClean="0"/>
              <a:t>half</a:t>
            </a:r>
            <a:r>
              <a:rPr lang="hu-HU" sz="2400" dirty="0" smtClean="0"/>
              <a:t> of 20th </a:t>
            </a:r>
            <a:r>
              <a:rPr lang="hu-HU" sz="2400" dirty="0" err="1" smtClean="0"/>
              <a:t>centuries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5666" y="312516"/>
            <a:ext cx="1147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2014 – MAPIRE 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970461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="" xmlns:a16="http://schemas.microsoft.com/office/drawing/2014/main" id="{81840E28-0977-4CBF-8F95-94E04ED88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r="1278" b="-1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3" name="Tartalom helye 12">
            <a:extLst>
              <a:ext uri="{FF2B5EF4-FFF2-40B4-BE49-F238E27FC236}">
                <a16:creationId xmlns="" xmlns:a16="http://schemas.microsoft.com/office/drawing/2014/main" id="{694029F8-C3A7-4BE1-AEFC-FBA78BECA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65" r="-1" b="-1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33796" name="Picture 70">
            <a:extLst>
              <a:ext uri="{FF2B5EF4-FFF2-40B4-BE49-F238E27FC236}">
                <a16:creationId xmlns=""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794" name="Cím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4000" b="1">
                <a:solidFill>
                  <a:srgbClr val="000000"/>
                </a:solidFill>
              </a:rPr>
              <a:t>MAPIRE – BUDAPEST MAPS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34895482"/>
              </p:ext>
            </p:extLst>
          </p:nvPr>
        </p:nvGraphicFramePr>
        <p:xfrm>
          <a:off x="804997" y="2272143"/>
          <a:ext cx="4803637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6519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3539" y="381965"/>
            <a:ext cx="490766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2015 - Hungaricana </a:t>
            </a:r>
            <a:r>
              <a:rPr lang="hu-HU" sz="2800" dirty="0" err="1" smtClean="0"/>
              <a:t>Cultural</a:t>
            </a:r>
            <a:r>
              <a:rPr lang="hu-HU" sz="2800" dirty="0" smtClean="0"/>
              <a:t> </a:t>
            </a:r>
            <a:r>
              <a:rPr lang="hu-HU" sz="2800" dirty="0" err="1" smtClean="0"/>
              <a:t>Heritage</a:t>
            </a:r>
            <a:r>
              <a:rPr lang="hu-HU" sz="2800" dirty="0" smtClean="0"/>
              <a:t> </a:t>
            </a:r>
            <a:r>
              <a:rPr lang="hu-HU" sz="2800" dirty="0" err="1" smtClean="0"/>
              <a:t>Portal</a:t>
            </a:r>
            <a:r>
              <a:rPr lang="hu-HU" sz="2800" dirty="0" smtClean="0"/>
              <a:t>  </a:t>
            </a:r>
            <a:r>
              <a:rPr lang="hu-HU" sz="2400" dirty="0" err="1" smtClean="0">
                <a:hlinkClick r:id="rId2"/>
              </a:rPr>
              <a:t>www.hungaricana.hu</a:t>
            </a:r>
            <a:r>
              <a:rPr lang="hu-HU" sz="2400" dirty="0" smtClean="0"/>
              <a:t> </a:t>
            </a:r>
          </a:p>
          <a:p>
            <a:endParaRPr lang="hu-HU" sz="2400" dirty="0" smtClean="0"/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joint</a:t>
            </a:r>
            <a:r>
              <a:rPr lang="hu-HU" sz="2400" dirty="0" smtClean="0"/>
              <a:t> </a:t>
            </a:r>
            <a:r>
              <a:rPr lang="hu-HU" sz="2400" dirty="0" err="1" smtClean="0"/>
              <a:t>database</a:t>
            </a:r>
            <a:r>
              <a:rPr lang="hu-HU" sz="2400" dirty="0" smtClean="0"/>
              <a:t> of </a:t>
            </a:r>
            <a:r>
              <a:rPr lang="hu-HU" sz="2400" dirty="0" err="1" smtClean="0"/>
              <a:t>Archives</a:t>
            </a:r>
            <a:r>
              <a:rPr lang="hu-HU" sz="2400" dirty="0" smtClean="0"/>
              <a:t>, </a:t>
            </a:r>
            <a:r>
              <a:rPr lang="hu-HU" sz="2400" dirty="0" err="1" smtClean="0"/>
              <a:t>Museums</a:t>
            </a:r>
            <a:r>
              <a:rPr lang="hu-HU" sz="2400" dirty="0" smtClean="0"/>
              <a:t> and </a:t>
            </a:r>
            <a:r>
              <a:rPr lang="hu-HU" sz="2400" dirty="0" err="1" smtClean="0"/>
              <a:t>Libraries</a:t>
            </a:r>
            <a:r>
              <a:rPr lang="hu-HU" sz="2400" dirty="0" smtClean="0"/>
              <a:t> – </a:t>
            </a:r>
            <a:r>
              <a:rPr lang="hu-HU" sz="2400" dirty="0" err="1" smtClean="0"/>
              <a:t>search</a:t>
            </a:r>
            <a:r>
              <a:rPr lang="hu-HU" sz="2400" dirty="0"/>
              <a:t> </a:t>
            </a:r>
            <a:r>
              <a:rPr lang="hu-HU" sz="2400" dirty="0" smtClean="0"/>
              <a:t>of </a:t>
            </a:r>
            <a:r>
              <a:rPr lang="hu-HU" sz="2400" dirty="0" err="1" smtClean="0"/>
              <a:t>metadata</a:t>
            </a:r>
            <a:r>
              <a:rPr lang="hu-HU" sz="2400" dirty="0" smtClean="0"/>
              <a:t> and </a:t>
            </a:r>
            <a:r>
              <a:rPr lang="hu-HU" sz="2400" dirty="0" err="1" smtClean="0"/>
              <a:t>digital</a:t>
            </a:r>
            <a:r>
              <a:rPr lang="hu-HU" sz="2400" dirty="0" smtClean="0"/>
              <a:t> </a:t>
            </a:r>
            <a:r>
              <a:rPr lang="hu-HU" sz="2400" dirty="0" err="1" smtClean="0"/>
              <a:t>content</a:t>
            </a:r>
            <a:r>
              <a:rPr lang="hu-HU" sz="2400" dirty="0" smtClean="0"/>
              <a:t> </a:t>
            </a:r>
            <a:r>
              <a:rPr lang="hu-HU" sz="2400" dirty="0" err="1" smtClean="0"/>
              <a:t>by</a:t>
            </a:r>
            <a:r>
              <a:rPr lang="hu-HU" sz="2400" dirty="0" smtClean="0"/>
              <a:t> </a:t>
            </a:r>
            <a:r>
              <a:rPr lang="hu-HU" sz="2400" dirty="0" err="1" smtClean="0"/>
              <a:t>one</a:t>
            </a:r>
            <a:r>
              <a:rPr lang="hu-HU" sz="2400" dirty="0" smtClean="0"/>
              <a:t> </a:t>
            </a:r>
            <a:r>
              <a:rPr lang="hu-HU" sz="2400" dirty="0" err="1" smtClean="0"/>
              <a:t>click</a:t>
            </a:r>
            <a:r>
              <a:rPr lang="hu-HU" sz="2400" dirty="0" smtClean="0"/>
              <a:t>  </a:t>
            </a:r>
          </a:p>
          <a:p>
            <a:endParaRPr lang="hu-HU" sz="2800" dirty="0"/>
          </a:p>
          <a:p>
            <a:r>
              <a:rPr lang="hu-HU" sz="2400" b="1" dirty="0" smtClean="0"/>
              <a:t>Budapest City </a:t>
            </a:r>
            <a:r>
              <a:rPr lang="hu-HU" sz="2400" b="1" dirty="0" err="1" smtClean="0"/>
              <a:t>Arhives</a:t>
            </a:r>
            <a:r>
              <a:rPr lang="hu-HU" sz="2400" b="1" dirty="0" smtClean="0"/>
              <a:t> </a:t>
            </a:r>
            <a:r>
              <a:rPr lang="hu-HU" sz="2400" dirty="0" smtClean="0"/>
              <a:t>(BCA) is a </a:t>
            </a:r>
            <a:r>
              <a:rPr lang="hu-HU" sz="2400" dirty="0" err="1" smtClean="0"/>
              <a:t>princiapal</a:t>
            </a:r>
            <a:r>
              <a:rPr lang="hu-HU" sz="2400" dirty="0" smtClean="0"/>
              <a:t> </a:t>
            </a:r>
            <a:r>
              <a:rPr lang="hu-HU" sz="2400" dirty="0" err="1" smtClean="0"/>
              <a:t>content</a:t>
            </a:r>
            <a:r>
              <a:rPr lang="hu-HU" sz="2400" dirty="0" smtClean="0"/>
              <a:t> </a:t>
            </a:r>
            <a:r>
              <a:rPr lang="hu-HU" sz="2400" dirty="0" err="1" smtClean="0"/>
              <a:t>provider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Hungaricana:</a:t>
            </a:r>
          </a:p>
          <a:p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nearly</a:t>
            </a:r>
            <a:r>
              <a:rPr lang="hu-HU" sz="2400" dirty="0" smtClean="0"/>
              <a:t>  1,5 </a:t>
            </a:r>
            <a:r>
              <a:rPr lang="hu-HU" sz="2400" dirty="0" err="1" smtClean="0"/>
              <a:t>million</a:t>
            </a:r>
            <a:r>
              <a:rPr lang="hu-HU" sz="2400" dirty="0" smtClean="0"/>
              <a:t> </a:t>
            </a:r>
            <a:r>
              <a:rPr lang="hu-HU" sz="2400" dirty="0" err="1" smtClean="0"/>
              <a:t>records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1,5 </a:t>
            </a:r>
            <a:r>
              <a:rPr lang="hu-HU" sz="2400" dirty="0" err="1" smtClean="0"/>
              <a:t>million</a:t>
            </a:r>
            <a:r>
              <a:rPr lang="hu-HU" sz="2400" dirty="0" smtClean="0"/>
              <a:t> </a:t>
            </a:r>
            <a:r>
              <a:rPr lang="hu-HU" sz="2400" dirty="0" err="1" smtClean="0"/>
              <a:t>digital</a:t>
            </a:r>
            <a:r>
              <a:rPr lang="hu-HU" sz="2400" dirty="0" smtClean="0"/>
              <a:t> </a:t>
            </a:r>
            <a:r>
              <a:rPr lang="hu-HU" sz="2400" dirty="0" err="1" smtClean="0"/>
              <a:t>images</a:t>
            </a:r>
            <a:r>
              <a:rPr lang="hu-HU" sz="2400" dirty="0" smtClean="0"/>
              <a:t> </a:t>
            </a:r>
          </a:p>
          <a:p>
            <a:endParaRPr lang="hu-HU" sz="2400" dirty="0" smtClean="0"/>
          </a:p>
          <a:p>
            <a:r>
              <a:rPr lang="hu-HU" sz="2400" dirty="0" err="1" smtClean="0"/>
              <a:t>Developer</a:t>
            </a:r>
            <a:r>
              <a:rPr lang="hu-HU" sz="2400" dirty="0" smtClean="0"/>
              <a:t>: </a:t>
            </a:r>
            <a:r>
              <a:rPr lang="hu-HU" sz="2400" b="1" dirty="0" err="1" smtClean="0"/>
              <a:t>Arcanum</a:t>
            </a:r>
            <a:r>
              <a:rPr lang="hu-HU" sz="2400" b="1" dirty="0" smtClean="0"/>
              <a:t> </a:t>
            </a:r>
            <a:r>
              <a:rPr lang="hu-HU" sz="2400" dirty="0" smtClean="0"/>
              <a:t>Ltd., Budapest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102" y="0"/>
            <a:ext cx="6663557" cy="37440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274" y="2663588"/>
            <a:ext cx="5560034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536" y="2178388"/>
            <a:ext cx="11260288" cy="42553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50906" y="793102"/>
            <a:ext cx="4918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Archival</a:t>
            </a:r>
            <a:r>
              <a:rPr lang="hu-HU" sz="2800" dirty="0" smtClean="0"/>
              <a:t> </a:t>
            </a:r>
            <a:r>
              <a:rPr lang="hu-HU" sz="2800" dirty="0" err="1" smtClean="0"/>
              <a:t>content</a:t>
            </a:r>
            <a:r>
              <a:rPr lang="hu-HU" sz="2800" dirty="0" smtClean="0"/>
              <a:t> </a:t>
            </a:r>
            <a:r>
              <a:rPr lang="hu-HU" sz="2800" dirty="0" err="1" smtClean="0"/>
              <a:t>on</a:t>
            </a:r>
            <a:r>
              <a:rPr lang="hu-HU" sz="2800" dirty="0" smtClean="0"/>
              <a:t> Hungaricana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55861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371" y="143353"/>
            <a:ext cx="7605564" cy="6341423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2304661" y="4478694"/>
            <a:ext cx="2472612" cy="92373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9209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26" y="240515"/>
            <a:ext cx="9925148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9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" b="7044"/>
          <a:stretch/>
        </p:blipFill>
        <p:spPr>
          <a:xfrm>
            <a:off x="0" y="38206"/>
            <a:ext cx="12191980" cy="685799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Budapest historical topography</a:t>
            </a:r>
          </a:p>
        </p:txBody>
      </p:sp>
    </p:spTree>
    <p:extLst>
      <p:ext uri="{BB962C8B-B14F-4D97-AF65-F5344CB8AC3E}">
        <p14:creationId xmlns:p14="http://schemas.microsoft.com/office/powerpoint/2010/main" val="361457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="" xmlns:a16="http://schemas.microsoft.com/office/drawing/2014/main" id="{2DFDFFDE-7135-4A04-A221-454675D2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2800" b="1" dirty="0"/>
              <a:t>D</a:t>
            </a:r>
            <a:r>
              <a:rPr lang="en-US" sz="2800" b="1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isplay</a:t>
            </a:r>
            <a:r>
              <a:rPr lang="en-US" sz="2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2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 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data using the Historical Geographical Information System – Data on </a:t>
            </a:r>
            <a:r>
              <a:rPr lang="en-US" sz="2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maps</a:t>
            </a:r>
            <a:r>
              <a:rPr lang="hu-HU" sz="2800" b="1" dirty="0" smtClean="0"/>
              <a:t>, Hungaricana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0C4A3D89-4DB6-4658-9ED0-7CD8A2B23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0"/>
            <a:r>
              <a:rPr lang="en-US" sz="2400" b="1" dirty="0"/>
              <a:t>Postcards:</a:t>
            </a:r>
            <a:r>
              <a:rPr lang="en-US" sz="2400" dirty="0"/>
              <a:t> </a:t>
            </a:r>
            <a:r>
              <a:rPr lang="en-US" sz="2400" dirty="0" err="1"/>
              <a:t>cca</a:t>
            </a:r>
            <a:r>
              <a:rPr lang="en-US" sz="2400" dirty="0"/>
              <a:t>. 200,000 postcards</a:t>
            </a:r>
          </a:p>
          <a:p>
            <a:pPr lvl="0"/>
            <a:r>
              <a:rPr lang="en-US" sz="2400" b="1" dirty="0"/>
              <a:t>Map on map</a:t>
            </a:r>
            <a:r>
              <a:rPr lang="en-US" sz="2400" dirty="0"/>
              <a:t>: </a:t>
            </a:r>
            <a:r>
              <a:rPr lang="en-US" sz="2400" dirty="0" err="1"/>
              <a:t>cca</a:t>
            </a:r>
            <a:r>
              <a:rPr lang="en-US" sz="2400" dirty="0"/>
              <a:t>. 10,000 maps can be found on maps</a:t>
            </a:r>
          </a:p>
          <a:p>
            <a:pPr lvl="0"/>
            <a:r>
              <a:rPr lang="en-US" sz="2400" b="1" dirty="0"/>
              <a:t>’</a:t>
            </a:r>
            <a:r>
              <a:rPr lang="en-US" sz="2400" b="1" dirty="0" err="1"/>
              <a:t>Urbarium</a:t>
            </a:r>
            <a:r>
              <a:rPr lang="en-US" sz="2400" b="1" dirty="0"/>
              <a:t>’ of 1767 (census) of Maria Theresa</a:t>
            </a:r>
            <a:r>
              <a:rPr lang="en-US" sz="2400" dirty="0"/>
              <a:t>: all the 7,000 villages were identified, so the sources can be read on</a:t>
            </a:r>
            <a:br>
              <a:rPr lang="en-US" sz="2400" dirty="0"/>
            </a:br>
            <a:r>
              <a:rPr lang="en-US" sz="2400" dirty="0"/>
              <a:t>the maps</a:t>
            </a:r>
          </a:p>
          <a:p>
            <a:pPr lvl="0"/>
            <a:r>
              <a:rPr lang="en-US" sz="2400" b="1" dirty="0"/>
              <a:t>The plans and </a:t>
            </a:r>
            <a:r>
              <a:rPr lang="hu-HU" sz="2400" b="1" dirty="0" err="1" smtClean="0"/>
              <a:t>records</a:t>
            </a:r>
            <a:r>
              <a:rPr lang="en-US" sz="2400" b="1" dirty="0" smtClean="0"/>
              <a:t> </a:t>
            </a:r>
            <a:r>
              <a:rPr lang="en-US" sz="2400" b="1" dirty="0"/>
              <a:t>of the Pest Construction </a:t>
            </a:r>
            <a:r>
              <a:rPr lang="en-US" sz="2400" b="1" dirty="0" smtClean="0"/>
              <a:t>Committee</a:t>
            </a:r>
            <a:r>
              <a:rPr lang="hu-HU" sz="2400" b="1" dirty="0" smtClean="0"/>
              <a:t> 1861-1873</a:t>
            </a:r>
            <a:endParaRPr lang="en-US" sz="1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2C6A2225-94AF-4BC4-98F4-77746E7B10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2E69BB04-1C71-4F87-88F9-018D2C95D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24224"/>
          <a:stretch/>
        </p:blipFill>
        <p:spPr bwMode="auto"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48F5915-2CE1-4F74-88C5-D4366893D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="" xmlns:a16="http://schemas.microsoft.com/office/drawing/2014/main" id="{E426D8D3-08E3-472C-A529-C31A694A10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 r="-2" b="20842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01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391885"/>
            <a:ext cx="5020017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2017 – Budapest Time </a:t>
            </a:r>
            <a:r>
              <a:rPr lang="hu-HU" sz="2800" dirty="0" err="1" smtClean="0"/>
              <a:t>Machine</a:t>
            </a:r>
            <a:endParaRPr lang="hu-HU" sz="2800" dirty="0" smtClean="0"/>
          </a:p>
          <a:p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is </a:t>
            </a:r>
            <a:r>
              <a:rPr lang="hu-HU" sz="2400" dirty="0" err="1" smtClean="0"/>
              <a:t>integrated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b="1" dirty="0" smtClean="0"/>
              <a:t>Hungaricana</a:t>
            </a:r>
            <a:r>
              <a:rPr lang="hu-HU" sz="2400" dirty="0" smtClean="0"/>
              <a:t> – </a:t>
            </a:r>
            <a:r>
              <a:rPr lang="hu-HU" sz="2400" dirty="0" err="1" smtClean="0"/>
              <a:t>joint</a:t>
            </a:r>
            <a:r>
              <a:rPr lang="hu-HU" sz="2400" dirty="0" smtClean="0"/>
              <a:t> </a:t>
            </a:r>
            <a:r>
              <a:rPr lang="hu-HU" sz="2400" dirty="0" err="1" smtClean="0"/>
              <a:t>database</a:t>
            </a:r>
            <a:r>
              <a:rPr lang="hu-HU" sz="2400" dirty="0" smtClean="0"/>
              <a:t> of </a:t>
            </a:r>
            <a:r>
              <a:rPr lang="hu-HU" sz="2400" dirty="0" err="1" smtClean="0"/>
              <a:t>archives</a:t>
            </a:r>
            <a:r>
              <a:rPr lang="hu-HU" sz="2400" dirty="0" smtClean="0"/>
              <a:t>, </a:t>
            </a:r>
            <a:r>
              <a:rPr lang="hu-HU" sz="2400" dirty="0" err="1" smtClean="0"/>
              <a:t>libraries</a:t>
            </a:r>
            <a:r>
              <a:rPr lang="hu-HU" sz="2400" dirty="0" smtClean="0"/>
              <a:t> and </a:t>
            </a:r>
            <a:r>
              <a:rPr lang="hu-HU" sz="2400" dirty="0" err="1" smtClean="0"/>
              <a:t>museums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 smtClean="0">
                <a:hlinkClick r:id="rId2"/>
              </a:rPr>
              <a:t>www.hungaricana.hu</a:t>
            </a:r>
            <a:r>
              <a:rPr lang="hu-H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exploits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content</a:t>
            </a:r>
            <a:r>
              <a:rPr lang="hu-HU" sz="2400" dirty="0" smtClean="0"/>
              <a:t> of </a:t>
            </a:r>
            <a:r>
              <a:rPr lang="hu-HU" sz="2400" dirty="0" err="1" smtClean="0"/>
              <a:t>the</a:t>
            </a:r>
            <a:r>
              <a:rPr lang="hu-HU" sz="2400" dirty="0" smtClean="0"/>
              <a:t> Hungaricana </a:t>
            </a:r>
            <a:r>
              <a:rPr lang="hu-HU" sz="2400" dirty="0" err="1" smtClean="0"/>
              <a:t>database</a:t>
            </a:r>
            <a:r>
              <a:rPr lang="hu-HU" sz="2400" dirty="0" smtClean="0"/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connection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records</a:t>
            </a:r>
            <a:r>
              <a:rPr lang="hu-HU" sz="2400" dirty="0" smtClean="0"/>
              <a:t> </a:t>
            </a:r>
            <a:r>
              <a:rPr lang="hu-HU" sz="2400" dirty="0" err="1" smtClean="0"/>
              <a:t>of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joint</a:t>
            </a:r>
            <a:r>
              <a:rPr lang="hu-HU" sz="2400" dirty="0" smtClean="0"/>
              <a:t> </a:t>
            </a:r>
            <a:r>
              <a:rPr lang="hu-HU" sz="2400" dirty="0" err="1" smtClean="0"/>
              <a:t>database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</a:t>
            </a:r>
            <a:r>
              <a:rPr lang="hu-HU" sz="2400" dirty="0" err="1" smtClean="0"/>
              <a:t>topographical</a:t>
            </a:r>
            <a:r>
              <a:rPr lang="hu-HU" sz="2400" dirty="0" smtClean="0"/>
              <a:t> </a:t>
            </a:r>
            <a:r>
              <a:rPr lang="hu-HU" sz="2400" dirty="0" err="1" smtClean="0"/>
              <a:t>data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georeferenced</a:t>
            </a:r>
            <a:r>
              <a:rPr lang="hu-HU" sz="2400" dirty="0" smtClean="0"/>
              <a:t> and </a:t>
            </a:r>
            <a:r>
              <a:rPr lang="hu-HU" sz="2400" dirty="0" err="1" smtClean="0"/>
              <a:t>vectorized</a:t>
            </a:r>
            <a:r>
              <a:rPr lang="hu-HU" sz="2400" dirty="0" smtClean="0"/>
              <a:t> </a:t>
            </a:r>
            <a:r>
              <a:rPr lang="hu-HU" sz="2400" dirty="0" err="1" smtClean="0"/>
              <a:t>maps</a:t>
            </a:r>
            <a:endParaRPr lang="hu-HU" sz="2400" dirty="0" smtClean="0"/>
          </a:p>
          <a:p>
            <a:endParaRPr lang="hu-HU" sz="2800" dirty="0" smtClean="0"/>
          </a:p>
          <a:p>
            <a:endParaRPr lang="hu-HU" sz="2800" dirty="0"/>
          </a:p>
          <a:p>
            <a:endParaRPr lang="hu-HU" sz="2800" dirty="0" smtClean="0"/>
          </a:p>
          <a:p>
            <a:endParaRPr lang="hu-HU" sz="2800" dirty="0"/>
          </a:p>
          <a:p>
            <a:r>
              <a:rPr lang="hu-HU" sz="2800" dirty="0" smtClean="0"/>
              <a:t> 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17" y="119938"/>
            <a:ext cx="7171983" cy="6738062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4842588" y="4413380"/>
            <a:ext cx="4441371" cy="9703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9066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432" y="3224247"/>
            <a:ext cx="5190931" cy="324312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86612" y="298580"/>
            <a:ext cx="11784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Vectorized</a:t>
            </a:r>
            <a:r>
              <a:rPr lang="hu-HU" sz="2400" dirty="0" smtClean="0"/>
              <a:t> </a:t>
            </a:r>
            <a:r>
              <a:rPr lang="hu-HU" sz="2400" dirty="0" err="1" smtClean="0"/>
              <a:t>versions</a:t>
            </a:r>
            <a:r>
              <a:rPr lang="hu-HU" sz="2400" dirty="0" smtClean="0"/>
              <a:t> of </a:t>
            </a:r>
            <a:r>
              <a:rPr lang="hu-HU" sz="2400" dirty="0" err="1" smtClean="0"/>
              <a:t>the</a:t>
            </a:r>
            <a:r>
              <a:rPr lang="hu-HU" sz="2400" dirty="0" smtClean="0"/>
              <a:t> most </a:t>
            </a:r>
            <a:r>
              <a:rPr lang="hu-HU" sz="2400" dirty="0" err="1" smtClean="0"/>
              <a:t>detailed</a:t>
            </a:r>
            <a:r>
              <a:rPr lang="hu-HU" sz="2400" dirty="0" smtClean="0"/>
              <a:t> </a:t>
            </a:r>
            <a:r>
              <a:rPr lang="hu-HU" sz="2400" dirty="0" err="1" smtClean="0"/>
              <a:t>maps</a:t>
            </a:r>
            <a:r>
              <a:rPr lang="hu-HU" sz="2400" dirty="0" smtClean="0"/>
              <a:t> </a:t>
            </a:r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five</a:t>
            </a:r>
            <a:r>
              <a:rPr lang="hu-HU" sz="2400" dirty="0" smtClean="0"/>
              <a:t> </a:t>
            </a:r>
            <a:r>
              <a:rPr lang="hu-HU" sz="2400" dirty="0" err="1" smtClean="0"/>
              <a:t>different</a:t>
            </a:r>
            <a:r>
              <a:rPr lang="hu-HU" sz="2400" dirty="0" smtClean="0"/>
              <a:t> </a:t>
            </a:r>
            <a:r>
              <a:rPr lang="hu-HU" sz="2400" dirty="0" err="1" smtClean="0"/>
              <a:t>time</a:t>
            </a:r>
            <a:r>
              <a:rPr lang="hu-HU" sz="2400" dirty="0" smtClean="0"/>
              <a:t> </a:t>
            </a:r>
            <a:r>
              <a:rPr lang="hu-HU" sz="2400" dirty="0" err="1" smtClean="0"/>
              <a:t>periods</a:t>
            </a:r>
            <a:r>
              <a:rPr lang="hu-HU" sz="2400" dirty="0" smtClean="0"/>
              <a:t> (1837, 1872, 1908, 1916, 1937) </a:t>
            </a:r>
            <a:endParaRPr lang="hu-HU" sz="2400" dirty="0"/>
          </a:p>
          <a:p>
            <a:r>
              <a:rPr lang="hu-HU" sz="2400" dirty="0" err="1" smtClean="0"/>
              <a:t>Database</a:t>
            </a:r>
            <a:r>
              <a:rPr lang="hu-HU" sz="2400" dirty="0" smtClean="0"/>
              <a:t> of </a:t>
            </a:r>
            <a:r>
              <a:rPr lang="hu-HU" sz="2400" dirty="0" err="1" smtClean="0"/>
              <a:t>all</a:t>
            </a:r>
            <a:r>
              <a:rPr lang="hu-HU" sz="2400" dirty="0" smtClean="0"/>
              <a:t> </a:t>
            </a:r>
            <a:r>
              <a:rPr lang="hu-HU" sz="2400" dirty="0" err="1" smtClean="0"/>
              <a:t>data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err="1" smtClean="0"/>
              <a:t>the</a:t>
            </a:r>
            <a:r>
              <a:rPr lang="hu-HU" sz="2400" smtClean="0"/>
              <a:t> maps, </a:t>
            </a:r>
            <a:r>
              <a:rPr lang="hu-HU" sz="2400" dirty="0" err="1" smtClean="0"/>
              <a:t>search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</a:t>
            </a:r>
            <a:r>
              <a:rPr lang="hu-HU" sz="2400" dirty="0" err="1" smtClean="0"/>
              <a:t>one</a:t>
            </a:r>
            <a:r>
              <a:rPr lang="hu-HU" sz="2400" dirty="0" smtClean="0"/>
              <a:t> </a:t>
            </a:r>
            <a:r>
              <a:rPr lang="hu-HU" sz="2400" dirty="0" err="1" smtClean="0"/>
              <a:t>click</a:t>
            </a:r>
            <a:r>
              <a:rPr lang="hu-HU" sz="2400" dirty="0" smtClean="0"/>
              <a:t>: </a:t>
            </a:r>
            <a:r>
              <a:rPr lang="hu-HU" sz="2400" dirty="0" err="1" smtClean="0"/>
              <a:t>street</a:t>
            </a:r>
            <a:r>
              <a:rPr lang="hu-HU" sz="2400" dirty="0" smtClean="0"/>
              <a:t> </a:t>
            </a:r>
            <a:r>
              <a:rPr lang="hu-HU" sz="2400" dirty="0" err="1" smtClean="0"/>
              <a:t>names</a:t>
            </a:r>
            <a:r>
              <a:rPr lang="hu-HU" sz="2400" dirty="0" smtClean="0"/>
              <a:t>, </a:t>
            </a:r>
            <a:r>
              <a:rPr lang="hu-HU" sz="2400" dirty="0" err="1" smtClean="0"/>
              <a:t>neighbourhoods</a:t>
            </a:r>
            <a:r>
              <a:rPr lang="hu-HU" sz="2400" dirty="0" smtClean="0"/>
              <a:t>, </a:t>
            </a:r>
            <a:r>
              <a:rPr lang="hu-HU" sz="2400" dirty="0" err="1" smtClean="0"/>
              <a:t>buildings</a:t>
            </a:r>
            <a:r>
              <a:rPr lang="hu-HU" sz="2400" dirty="0" smtClean="0"/>
              <a:t>, </a:t>
            </a:r>
            <a:r>
              <a:rPr lang="hu-HU" sz="2400" dirty="0" err="1" smtClean="0"/>
              <a:t>objects</a:t>
            </a:r>
            <a:r>
              <a:rPr lang="hu-HU" sz="2400" dirty="0" smtClean="0"/>
              <a:t>, old </a:t>
            </a:r>
            <a:r>
              <a:rPr lang="hu-HU" sz="2400" dirty="0" err="1" smtClean="0"/>
              <a:t>plot</a:t>
            </a:r>
            <a:r>
              <a:rPr lang="hu-HU" sz="2400" dirty="0" smtClean="0"/>
              <a:t> </a:t>
            </a:r>
            <a:r>
              <a:rPr lang="hu-HU" sz="2400" dirty="0" err="1" smtClean="0"/>
              <a:t>numbers</a:t>
            </a:r>
            <a:r>
              <a:rPr lang="hu-HU" sz="2400" dirty="0" smtClean="0"/>
              <a:t>… </a:t>
            </a:r>
          </a:p>
          <a:p>
            <a:endParaRPr lang="hu-HU" sz="2400" dirty="0"/>
          </a:p>
          <a:p>
            <a:r>
              <a:rPr lang="hu-HU" sz="2400" dirty="0" smtClean="0"/>
              <a:t>Data of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Budapester</a:t>
            </a:r>
            <a:r>
              <a:rPr lang="hu-HU" sz="2400" dirty="0" smtClean="0"/>
              <a:t> </a:t>
            </a:r>
            <a:r>
              <a:rPr lang="hu-HU" sz="2400" dirty="0" err="1" smtClean="0"/>
              <a:t>Adressen</a:t>
            </a:r>
            <a:r>
              <a:rPr lang="hu-HU" sz="2400" dirty="0" smtClean="0"/>
              <a:t> und </a:t>
            </a:r>
            <a:r>
              <a:rPr lang="hu-HU" sz="2400" dirty="0" err="1" smtClean="0"/>
              <a:t>Wohnungs</a:t>
            </a:r>
            <a:r>
              <a:rPr lang="hu-HU" sz="2400" dirty="0" smtClean="0"/>
              <a:t> </a:t>
            </a:r>
            <a:r>
              <a:rPr lang="hu-HU" sz="2400" dirty="0" err="1" smtClean="0"/>
              <a:t>Anzeiger</a:t>
            </a:r>
            <a:r>
              <a:rPr lang="hu-HU" sz="2400" dirty="0" smtClean="0"/>
              <a:t>, 1916</a:t>
            </a:r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67" y="2869673"/>
            <a:ext cx="5066523" cy="4929351"/>
          </a:xfrm>
          <a:prstGeom prst="rect">
            <a:avLst/>
          </a:prstGeom>
        </p:spPr>
      </p:pic>
      <p:cxnSp>
        <p:nvCxnSpPr>
          <p:cNvPr id="11" name="Egyenes összekötő nyíllal 10"/>
          <p:cNvCxnSpPr/>
          <p:nvPr/>
        </p:nvCxnSpPr>
        <p:spPr>
          <a:xfrm flipH="1">
            <a:off x="3088433" y="2606904"/>
            <a:ext cx="2547257" cy="15022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84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662472" y="811763"/>
            <a:ext cx="111314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altLang="hu-HU" sz="2800" dirty="0" err="1" smtClean="0"/>
              <a:t>Archival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material</a:t>
            </a:r>
            <a:r>
              <a:rPr lang="hu-HU" altLang="hu-HU" sz="2800" dirty="0" smtClean="0"/>
              <a:t> </a:t>
            </a:r>
            <a:r>
              <a:rPr lang="hu-HU" altLang="hu-HU" sz="2800" dirty="0"/>
              <a:t>– </a:t>
            </a:r>
            <a:r>
              <a:rPr lang="hu-HU" altLang="hu-HU" sz="2800" dirty="0" err="1"/>
              <a:t>reservoir</a:t>
            </a:r>
            <a:r>
              <a:rPr lang="hu-HU" altLang="hu-HU" sz="2800" dirty="0"/>
              <a:t> of </a:t>
            </a:r>
            <a:r>
              <a:rPr lang="hu-HU" altLang="hu-HU" sz="2800" dirty="0" err="1"/>
              <a:t>spatial</a:t>
            </a:r>
            <a:r>
              <a:rPr lang="hu-HU" altLang="hu-HU" sz="2800" dirty="0"/>
              <a:t> </a:t>
            </a:r>
            <a:r>
              <a:rPr lang="hu-HU" altLang="hu-HU" sz="2800" dirty="0" err="1"/>
              <a:t>knowledge</a:t>
            </a:r>
            <a:r>
              <a:rPr lang="hu-HU" altLang="hu-HU" sz="2800" dirty="0"/>
              <a:t> </a:t>
            </a:r>
          </a:p>
          <a:p>
            <a:pPr algn="ctr">
              <a:defRPr/>
            </a:pPr>
            <a:endParaRPr lang="hu-HU" altLang="hu-HU" sz="2800" dirty="0"/>
          </a:p>
          <a:p>
            <a:pPr>
              <a:defRPr/>
            </a:pPr>
            <a:r>
              <a:rPr lang="hu-HU" altLang="hu-HU" sz="2800" dirty="0" err="1"/>
              <a:t>Maps</a:t>
            </a:r>
            <a:r>
              <a:rPr lang="hu-HU" altLang="hu-HU" sz="2800" dirty="0"/>
              <a:t> – </a:t>
            </a:r>
            <a:r>
              <a:rPr lang="hu-HU" altLang="hu-HU" sz="2800" dirty="0" err="1"/>
              <a:t>storage</a:t>
            </a:r>
            <a:r>
              <a:rPr lang="hu-HU" altLang="hu-HU" sz="2800" dirty="0"/>
              <a:t> and </a:t>
            </a:r>
            <a:r>
              <a:rPr lang="hu-HU" altLang="hu-HU" sz="2800" dirty="0" err="1"/>
              <a:t>presentation</a:t>
            </a:r>
            <a:r>
              <a:rPr lang="hu-HU" altLang="hu-HU" sz="2800" dirty="0"/>
              <a:t> of </a:t>
            </a:r>
            <a:r>
              <a:rPr lang="hu-HU" altLang="hu-HU" sz="2800" dirty="0" err="1"/>
              <a:t>geoinformation</a:t>
            </a:r>
            <a:endParaRPr lang="hu-HU" altLang="hu-HU" sz="2800" dirty="0"/>
          </a:p>
          <a:p>
            <a:pPr>
              <a:defRPr/>
            </a:pPr>
            <a:endParaRPr lang="hu-HU" altLang="hu-HU" sz="2800" dirty="0"/>
          </a:p>
          <a:p>
            <a:pPr>
              <a:defRPr/>
            </a:pPr>
            <a:r>
              <a:rPr lang="hu-HU" altLang="hu-HU" sz="2800" dirty="0" err="1" smtClean="0"/>
              <a:t>Archival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records</a:t>
            </a:r>
            <a:r>
              <a:rPr lang="hu-HU" altLang="hu-HU" sz="2800" dirty="0" smtClean="0"/>
              <a:t> – </a:t>
            </a:r>
            <a:r>
              <a:rPr lang="hu-HU" altLang="hu-HU" sz="2800" dirty="0" err="1" smtClean="0"/>
              <a:t>full</a:t>
            </a:r>
            <a:r>
              <a:rPr lang="hu-HU" altLang="hu-HU" sz="2800" dirty="0" smtClean="0"/>
              <a:t> of </a:t>
            </a:r>
            <a:r>
              <a:rPr lang="hu-HU" altLang="hu-HU" sz="2800" dirty="0" err="1" smtClean="0"/>
              <a:t>embedded</a:t>
            </a:r>
            <a:r>
              <a:rPr lang="hu-HU" altLang="hu-HU" sz="2800" dirty="0" smtClean="0"/>
              <a:t> „</a:t>
            </a:r>
            <a:r>
              <a:rPr lang="hu-HU" altLang="hu-HU" sz="2800" dirty="0" err="1" smtClean="0"/>
              <a:t>hidden</a:t>
            </a:r>
            <a:r>
              <a:rPr lang="hu-HU" altLang="hu-HU" sz="2800" dirty="0" smtClean="0"/>
              <a:t>” </a:t>
            </a:r>
            <a:r>
              <a:rPr lang="hu-HU" altLang="hu-HU" sz="2800" dirty="0" err="1" smtClean="0"/>
              <a:t>geoinformation</a:t>
            </a:r>
            <a:endParaRPr lang="hu-HU" altLang="hu-HU" sz="2800" dirty="0" smtClean="0"/>
          </a:p>
          <a:p>
            <a:pPr>
              <a:defRPr/>
            </a:pPr>
            <a:endParaRPr lang="hu-HU" altLang="hu-HU" sz="2800" dirty="0"/>
          </a:p>
          <a:p>
            <a:pPr>
              <a:defRPr/>
            </a:pPr>
            <a:r>
              <a:rPr lang="hu-HU" altLang="hu-HU" sz="2800" dirty="0" err="1" smtClean="0"/>
              <a:t>Integration</a:t>
            </a:r>
            <a:r>
              <a:rPr lang="hu-HU" altLang="hu-HU" sz="2800" dirty="0" smtClean="0"/>
              <a:t> </a:t>
            </a:r>
            <a:r>
              <a:rPr lang="hu-HU" altLang="hu-HU" sz="2800" dirty="0"/>
              <a:t>of </a:t>
            </a:r>
            <a:r>
              <a:rPr lang="hu-HU" altLang="hu-HU" sz="2800" dirty="0" err="1"/>
              <a:t>digitized</a:t>
            </a:r>
            <a:r>
              <a:rPr lang="hu-HU" altLang="hu-HU" sz="2800" dirty="0"/>
              <a:t> </a:t>
            </a:r>
            <a:r>
              <a:rPr lang="hu-HU" altLang="hu-HU" sz="2800" dirty="0" err="1" smtClean="0"/>
              <a:t>historical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maps</a:t>
            </a:r>
            <a:r>
              <a:rPr lang="hu-HU" altLang="hu-HU" sz="2800" dirty="0" smtClean="0"/>
              <a:t> </a:t>
            </a:r>
            <a:r>
              <a:rPr lang="hu-HU" altLang="hu-HU" sz="2800" dirty="0" err="1"/>
              <a:t>into</a:t>
            </a:r>
            <a:r>
              <a:rPr lang="hu-HU" altLang="hu-HU" sz="2800" dirty="0"/>
              <a:t> GIS </a:t>
            </a:r>
            <a:r>
              <a:rPr lang="hu-HU" altLang="hu-HU" sz="2800" dirty="0" err="1"/>
              <a:t>sytems</a:t>
            </a:r>
            <a:r>
              <a:rPr lang="hu-HU" altLang="hu-HU" sz="2800" dirty="0"/>
              <a:t> </a:t>
            </a:r>
            <a:r>
              <a:rPr lang="hu-HU" altLang="hu-HU" sz="2800" dirty="0" smtClean="0"/>
              <a:t>and </a:t>
            </a:r>
            <a:r>
              <a:rPr lang="hu-HU" altLang="hu-HU" sz="2800" dirty="0" err="1" smtClean="0"/>
              <a:t>connecting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with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geodata</a:t>
            </a:r>
            <a:r>
              <a:rPr lang="hu-HU" altLang="hu-HU" sz="2800" dirty="0" smtClean="0"/>
              <a:t>  </a:t>
            </a:r>
            <a:r>
              <a:rPr lang="hu-HU" altLang="hu-HU" sz="2800" dirty="0" err="1" smtClean="0"/>
              <a:t>extracted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from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records</a:t>
            </a:r>
            <a:r>
              <a:rPr lang="hu-HU" altLang="hu-HU" sz="2800" dirty="0" smtClean="0"/>
              <a:t> is an </a:t>
            </a:r>
            <a:r>
              <a:rPr lang="hu-HU" altLang="hu-HU" sz="2800" dirty="0" err="1" smtClean="0"/>
              <a:t>effective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way</a:t>
            </a:r>
            <a:r>
              <a:rPr lang="hu-HU" altLang="hu-HU" sz="2800" dirty="0" smtClean="0"/>
              <a:t> </a:t>
            </a:r>
            <a:r>
              <a:rPr lang="hu-HU" altLang="hu-HU" sz="2800" dirty="0"/>
              <a:t>of </a:t>
            </a:r>
            <a:r>
              <a:rPr lang="hu-HU" altLang="hu-HU" sz="2800" dirty="0" err="1"/>
              <a:t>transformation</a:t>
            </a:r>
            <a:r>
              <a:rPr lang="hu-HU" altLang="hu-HU" sz="2800" dirty="0"/>
              <a:t> </a:t>
            </a:r>
            <a:r>
              <a:rPr lang="hu-HU" altLang="hu-HU" sz="2800" dirty="0" err="1"/>
              <a:t>of</a:t>
            </a:r>
            <a:r>
              <a:rPr lang="hu-HU" altLang="hu-HU" sz="2800" dirty="0"/>
              <a:t> </a:t>
            </a:r>
            <a:r>
              <a:rPr lang="hu-HU" altLang="hu-HU" sz="2800" dirty="0" err="1"/>
              <a:t>archival</a:t>
            </a:r>
            <a:r>
              <a:rPr lang="hu-HU" altLang="hu-HU" sz="2800" dirty="0"/>
              <a:t> </a:t>
            </a:r>
            <a:r>
              <a:rPr lang="hu-HU" altLang="hu-HU" sz="2800" dirty="0" err="1"/>
              <a:t>sources</a:t>
            </a:r>
            <a:r>
              <a:rPr lang="hu-HU" altLang="hu-HU" sz="2800" dirty="0"/>
              <a:t> </a:t>
            </a:r>
            <a:r>
              <a:rPr lang="hu-HU" altLang="hu-HU" sz="2800" dirty="0" err="1"/>
              <a:t>into</a:t>
            </a:r>
            <a:r>
              <a:rPr lang="hu-HU" altLang="hu-HU" sz="2800" dirty="0"/>
              <a:t> </a:t>
            </a:r>
            <a:r>
              <a:rPr lang="hu-HU" altLang="hu-HU" sz="2800" dirty="0" err="1" smtClean="0"/>
              <a:t>spatial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knowledge</a:t>
            </a:r>
            <a:r>
              <a:rPr lang="hu-HU" altLang="hu-HU" sz="2800" dirty="0" smtClean="0"/>
              <a:t> </a:t>
            </a:r>
            <a:r>
              <a:rPr lang="hu-HU" altLang="hu-HU" sz="2800" dirty="0" err="1"/>
              <a:t>directly</a:t>
            </a:r>
            <a:r>
              <a:rPr lang="hu-HU" altLang="hu-HU" sz="2800" dirty="0"/>
              <a:t> </a:t>
            </a:r>
            <a:endParaRPr lang="en-US" altLang="hu-HU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61111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5903" y="139959"/>
            <a:ext cx="88267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Interactive</a:t>
            </a:r>
            <a:r>
              <a:rPr lang="hu-HU" sz="2800" dirty="0" smtClean="0"/>
              <a:t> map </a:t>
            </a:r>
            <a:r>
              <a:rPr lang="hu-HU" sz="2800" dirty="0" err="1" smtClean="0"/>
              <a:t>with</a:t>
            </a:r>
            <a:r>
              <a:rPr lang="hu-HU" sz="2800" dirty="0" smtClean="0"/>
              <a:t> </a:t>
            </a:r>
            <a:r>
              <a:rPr lang="en-GB" sz="2800" dirty="0" smtClean="0"/>
              <a:t>property </a:t>
            </a:r>
            <a:r>
              <a:rPr lang="en-GB" sz="2800" dirty="0"/>
              <a:t>lot numbers </a:t>
            </a:r>
            <a:r>
              <a:rPr lang="hu-HU" sz="2800" dirty="0" smtClean="0"/>
              <a:t>– </a:t>
            </a:r>
            <a:r>
              <a:rPr lang="hu-HU" sz="2800" dirty="0" err="1" smtClean="0"/>
              <a:t>view</a:t>
            </a:r>
            <a:r>
              <a:rPr lang="hu-HU" sz="2800" dirty="0" smtClean="0"/>
              <a:t> and </a:t>
            </a:r>
            <a:r>
              <a:rPr lang="hu-HU" sz="2800" dirty="0" err="1" smtClean="0"/>
              <a:t>open</a:t>
            </a:r>
            <a:r>
              <a:rPr lang="hu-HU" sz="2800" dirty="0" smtClean="0"/>
              <a:t> </a:t>
            </a:r>
            <a:r>
              <a:rPr lang="en-GB" sz="2800" dirty="0" smtClean="0"/>
              <a:t>related </a:t>
            </a:r>
            <a:r>
              <a:rPr lang="en-GB" sz="2800" dirty="0"/>
              <a:t>archival documents from </a:t>
            </a:r>
            <a:r>
              <a:rPr lang="hu-HU" sz="2800" dirty="0" smtClean="0"/>
              <a:t>Hungaricana </a:t>
            </a:r>
            <a:r>
              <a:rPr lang="en-GB" sz="2800" dirty="0" smtClean="0"/>
              <a:t>databases</a:t>
            </a:r>
            <a:r>
              <a:rPr lang="hu-HU" sz="2800" dirty="0" smtClean="0"/>
              <a:t> </a:t>
            </a:r>
            <a:r>
              <a:rPr lang="en-GB" sz="2800" dirty="0" smtClean="0"/>
              <a:t>via hyperlinks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5630" y="3469642"/>
            <a:ext cx="270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Count</a:t>
            </a:r>
            <a:r>
              <a:rPr lang="hu-HU" sz="2000" dirty="0" smtClean="0"/>
              <a:t> Alajos </a:t>
            </a:r>
            <a:r>
              <a:rPr lang="hu-HU" sz="2000" dirty="0" err="1" smtClean="0"/>
              <a:t>Károlyi’s</a:t>
            </a:r>
            <a:r>
              <a:rPr lang="hu-HU" sz="2000" dirty="0" smtClean="0"/>
              <a:t> Palace</a:t>
            </a:r>
          </a:p>
          <a:p>
            <a:r>
              <a:rPr lang="hu-HU" sz="2000" dirty="0" smtClean="0"/>
              <a:t>1863-1879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28" y="1325034"/>
            <a:ext cx="8570168" cy="5356355"/>
          </a:xfrm>
          <a:prstGeom prst="rect">
            <a:avLst/>
          </a:prstGeom>
        </p:spPr>
      </p:pic>
      <p:cxnSp>
        <p:nvCxnSpPr>
          <p:cNvPr id="8" name="Egyenes összekötő nyíllal 7"/>
          <p:cNvCxnSpPr/>
          <p:nvPr/>
        </p:nvCxnSpPr>
        <p:spPr>
          <a:xfrm>
            <a:off x="2320990" y="3921489"/>
            <a:ext cx="5731328" cy="83712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2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73224" y="289249"/>
            <a:ext cx="10148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Károlyi’s</a:t>
            </a:r>
            <a:r>
              <a:rPr lang="hu-HU" sz="2400" dirty="0" smtClean="0"/>
              <a:t> Palace - </a:t>
            </a:r>
            <a:r>
              <a:rPr lang="hu-HU" sz="2400" dirty="0" err="1" smtClean="0"/>
              <a:t>historical</a:t>
            </a:r>
            <a:r>
              <a:rPr lang="hu-HU" sz="2400" dirty="0" smtClean="0"/>
              <a:t> </a:t>
            </a:r>
            <a:r>
              <a:rPr lang="hu-HU" sz="2400" dirty="0" err="1" smtClean="0"/>
              <a:t>topography</a:t>
            </a:r>
            <a:r>
              <a:rPr lang="hu-HU" sz="2400" dirty="0" smtClean="0"/>
              <a:t> of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plot</a:t>
            </a:r>
            <a:r>
              <a:rPr lang="hu-HU" sz="2400" dirty="0" smtClean="0"/>
              <a:t> and </a:t>
            </a:r>
            <a:r>
              <a:rPr lang="hu-HU" sz="2400" dirty="0" err="1" smtClean="0"/>
              <a:t>position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map 1937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15" y="990160"/>
            <a:ext cx="10244324" cy="640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493" y="1106944"/>
            <a:ext cx="6585995" cy="575105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90310" y="208345"/>
            <a:ext cx="7847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Károlyi’s</a:t>
            </a:r>
            <a:r>
              <a:rPr lang="hu-HU" sz="2400" dirty="0" smtClean="0"/>
              <a:t> Palace – </a:t>
            </a:r>
            <a:r>
              <a:rPr lang="hu-HU" sz="2400" dirty="0" err="1" smtClean="0"/>
              <a:t>related</a:t>
            </a:r>
            <a:r>
              <a:rPr lang="hu-HU" sz="2400" dirty="0" smtClean="0"/>
              <a:t> </a:t>
            </a:r>
            <a:r>
              <a:rPr lang="hu-HU" sz="2400" dirty="0" err="1" smtClean="0"/>
              <a:t>archival</a:t>
            </a:r>
            <a:r>
              <a:rPr lang="hu-HU" sz="2400" dirty="0" smtClean="0"/>
              <a:t> </a:t>
            </a:r>
            <a:r>
              <a:rPr lang="hu-HU" sz="2400" dirty="0" err="1" smtClean="0"/>
              <a:t>documents</a:t>
            </a:r>
            <a:r>
              <a:rPr lang="hu-HU" sz="2400" dirty="0" smtClean="0"/>
              <a:t> 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3" y="1492187"/>
            <a:ext cx="2145978" cy="4938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82" y="2148895"/>
            <a:ext cx="2036240" cy="49991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40429" y="2928395"/>
            <a:ext cx="203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Notarial</a:t>
            </a:r>
            <a:r>
              <a:rPr lang="hu-HU" sz="2000" dirty="0" smtClean="0"/>
              <a:t> </a:t>
            </a:r>
            <a:r>
              <a:rPr lang="hu-HU" sz="2000" dirty="0" err="1" smtClean="0"/>
              <a:t>deeds</a:t>
            </a:r>
            <a:endParaRPr lang="hu-HU" sz="2000" dirty="0"/>
          </a:p>
        </p:txBody>
      </p:sp>
      <p:sp>
        <p:nvSpPr>
          <p:cNvPr id="7" name="Téglalap 6"/>
          <p:cNvSpPr/>
          <p:nvPr/>
        </p:nvSpPr>
        <p:spPr>
          <a:xfrm>
            <a:off x="515298" y="2928395"/>
            <a:ext cx="183220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13" y="5169887"/>
            <a:ext cx="2292295" cy="49991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9599271" y="2121749"/>
            <a:ext cx="159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dirty="0">
                <a:solidFill>
                  <a:prstClr val="black"/>
                </a:solidFill>
              </a:rPr>
              <a:t>Open and </a:t>
            </a:r>
            <a:r>
              <a:rPr lang="hu-HU" dirty="0" err="1">
                <a:solidFill>
                  <a:prstClr val="black"/>
                </a:solidFill>
              </a:rPr>
              <a:t>wiev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9599272" y="2148895"/>
            <a:ext cx="15925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>
            <a:stCxn id="4" idx="3"/>
          </p:cNvCxnSpPr>
          <p:nvPr/>
        </p:nvCxnSpPr>
        <p:spPr>
          <a:xfrm>
            <a:off x="2504391" y="1739097"/>
            <a:ext cx="5320095" cy="1360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stCxn id="5" idx="3"/>
          </p:cNvCxnSpPr>
          <p:nvPr/>
        </p:nvCxnSpPr>
        <p:spPr>
          <a:xfrm flipV="1">
            <a:off x="2449522" y="2303362"/>
            <a:ext cx="5374964" cy="95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stCxn id="7" idx="3"/>
          </p:cNvCxnSpPr>
          <p:nvPr/>
        </p:nvCxnSpPr>
        <p:spPr>
          <a:xfrm flipV="1">
            <a:off x="2347505" y="2518227"/>
            <a:ext cx="5476981" cy="610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551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9930" y="834089"/>
            <a:ext cx="10097631" cy="631101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127380" y="130629"/>
            <a:ext cx="8577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prstClr val="black"/>
                </a:solidFill>
              </a:rPr>
              <a:t>Károlyi’s</a:t>
            </a:r>
            <a:r>
              <a:rPr lang="hu-HU" sz="2400" dirty="0">
                <a:solidFill>
                  <a:prstClr val="black"/>
                </a:solidFill>
              </a:rPr>
              <a:t> Palace – </a:t>
            </a:r>
            <a:r>
              <a:rPr lang="hu-HU" sz="2400" dirty="0" err="1">
                <a:solidFill>
                  <a:prstClr val="black"/>
                </a:solidFill>
              </a:rPr>
              <a:t>images</a:t>
            </a:r>
            <a:r>
              <a:rPr lang="hu-HU" sz="2400" dirty="0">
                <a:solidFill>
                  <a:prstClr val="black"/>
                </a:solidFill>
              </a:rPr>
              <a:t> and </a:t>
            </a:r>
            <a:r>
              <a:rPr lang="hu-HU" sz="2400" dirty="0" err="1">
                <a:solidFill>
                  <a:prstClr val="black"/>
                </a:solidFill>
              </a:rPr>
              <a:t>descriptions</a:t>
            </a:r>
            <a:r>
              <a:rPr lang="hu-HU" sz="2400" dirty="0">
                <a:solidFill>
                  <a:prstClr val="black"/>
                </a:solidFill>
              </a:rPr>
              <a:t> of </a:t>
            </a:r>
            <a:r>
              <a:rPr lang="hu-HU" sz="2400" dirty="0" err="1">
                <a:solidFill>
                  <a:prstClr val="black"/>
                </a:solidFill>
              </a:rPr>
              <a:t>the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architectural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plans</a:t>
            </a:r>
            <a:endParaRPr lang="hu-HU" sz="2400" dirty="0">
              <a:solidFill>
                <a:prstClr val="black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52" y="2850266"/>
            <a:ext cx="6412375" cy="40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528735" y="311918"/>
            <a:ext cx="107986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400" dirty="0" err="1" smtClean="0">
                <a:solidFill>
                  <a:prstClr val="black"/>
                </a:solidFill>
              </a:rPr>
              <a:t>Types</a:t>
            </a:r>
            <a:r>
              <a:rPr lang="hu-HU" sz="2400" dirty="0" smtClean="0">
                <a:solidFill>
                  <a:prstClr val="black"/>
                </a:solidFill>
              </a:rPr>
              <a:t> of </a:t>
            </a:r>
            <a:r>
              <a:rPr lang="hu-HU" sz="2400" dirty="0" err="1" smtClean="0">
                <a:solidFill>
                  <a:prstClr val="black"/>
                </a:solidFill>
              </a:rPr>
              <a:t>records</a:t>
            </a:r>
            <a:r>
              <a:rPr lang="hu-HU" sz="2400" dirty="0" smtClean="0">
                <a:solidFill>
                  <a:prstClr val="black"/>
                </a:solidFill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</a:rPr>
              <a:t>on</a:t>
            </a:r>
            <a:r>
              <a:rPr lang="hu-HU" sz="2400" dirty="0" smtClean="0">
                <a:solidFill>
                  <a:prstClr val="black"/>
                </a:solidFill>
              </a:rPr>
              <a:t> Hungaricana, </a:t>
            </a:r>
            <a:r>
              <a:rPr lang="hu-HU" sz="2400" dirty="0" err="1" smtClean="0">
                <a:solidFill>
                  <a:prstClr val="black"/>
                </a:solidFill>
              </a:rPr>
              <a:t>which</a:t>
            </a:r>
            <a:r>
              <a:rPr lang="hu-HU" sz="2400" dirty="0" smtClean="0">
                <a:solidFill>
                  <a:prstClr val="black"/>
                </a:solidFill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</a:rPr>
              <a:t>are</a:t>
            </a:r>
            <a:r>
              <a:rPr lang="hu-HU" sz="2400" dirty="0" smtClean="0">
                <a:solidFill>
                  <a:prstClr val="black"/>
                </a:solidFill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</a:rPr>
              <a:t>already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</a:rPr>
              <a:t>georeferenced</a:t>
            </a:r>
            <a:r>
              <a:rPr lang="hu-HU" sz="2400" dirty="0" smtClean="0">
                <a:solidFill>
                  <a:prstClr val="black"/>
                </a:solidFill>
              </a:rPr>
              <a:t> and </a:t>
            </a:r>
            <a:r>
              <a:rPr lang="hu-HU" sz="2400" dirty="0" err="1" smtClean="0">
                <a:solidFill>
                  <a:prstClr val="black"/>
                </a:solidFill>
              </a:rPr>
              <a:t>connected</a:t>
            </a:r>
            <a:r>
              <a:rPr lang="hu-HU" sz="2400" dirty="0" smtClean="0">
                <a:solidFill>
                  <a:prstClr val="black"/>
                </a:solidFill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</a:rPr>
              <a:t>to</a:t>
            </a:r>
            <a:r>
              <a:rPr lang="hu-HU" sz="2400" dirty="0" smtClean="0">
                <a:solidFill>
                  <a:prstClr val="black"/>
                </a:solidFill>
              </a:rPr>
              <a:t> Time </a:t>
            </a:r>
            <a:r>
              <a:rPr lang="hu-HU" sz="2400" dirty="0" err="1" smtClean="0">
                <a:solidFill>
                  <a:prstClr val="black"/>
                </a:solidFill>
              </a:rPr>
              <a:t>Machine</a:t>
            </a:r>
            <a:r>
              <a:rPr lang="hu-HU" sz="2400" dirty="0" smtClean="0">
                <a:solidFill>
                  <a:prstClr val="black"/>
                </a:solidFill>
              </a:rPr>
              <a:t> (</a:t>
            </a:r>
            <a:r>
              <a:rPr lang="hu-HU" sz="2400" b="1" dirty="0" err="1" smtClean="0">
                <a:solidFill>
                  <a:prstClr val="black"/>
                </a:solidFill>
              </a:rPr>
              <a:t>bold</a:t>
            </a:r>
            <a:r>
              <a:rPr lang="hu-HU" sz="2400" b="1" dirty="0" smtClean="0">
                <a:solidFill>
                  <a:prstClr val="black"/>
                </a:solidFill>
              </a:rPr>
              <a:t>) </a:t>
            </a:r>
            <a:endParaRPr lang="hu-HU" sz="2400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2400" b="1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b="1" dirty="0" err="1" smtClean="0">
                <a:solidFill>
                  <a:prstClr val="black"/>
                </a:solidFill>
              </a:rPr>
              <a:t>Notarial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records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Last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wills</a:t>
            </a:r>
            <a:r>
              <a:rPr lang="hu-HU" sz="2400" dirty="0">
                <a:solidFill>
                  <a:prstClr val="black"/>
                </a:solidFill>
              </a:rPr>
              <a:t>, </a:t>
            </a:r>
            <a:r>
              <a:rPr lang="hu-HU" sz="2400" dirty="0" err="1">
                <a:solidFill>
                  <a:prstClr val="black"/>
                </a:solidFill>
              </a:rPr>
              <a:t>testaments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Inheritence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files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Court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files</a:t>
            </a:r>
            <a:r>
              <a:rPr lang="hu-HU" sz="2400" dirty="0">
                <a:solidFill>
                  <a:prstClr val="black"/>
                </a:solidFill>
              </a:rPr>
              <a:t> (</a:t>
            </a:r>
            <a:r>
              <a:rPr lang="hu-HU" sz="2400" dirty="0" err="1">
                <a:solidFill>
                  <a:prstClr val="black"/>
                </a:solidFill>
              </a:rPr>
              <a:t>penalty</a:t>
            </a:r>
            <a:r>
              <a:rPr lang="hu-HU" sz="2400" dirty="0">
                <a:solidFill>
                  <a:prstClr val="black"/>
                </a:solidFill>
              </a:rPr>
              <a:t> and civil </a:t>
            </a:r>
            <a:r>
              <a:rPr lang="hu-HU" sz="2400" dirty="0" err="1">
                <a:solidFill>
                  <a:prstClr val="black"/>
                </a:solidFill>
              </a:rPr>
              <a:t>suits</a:t>
            </a:r>
            <a:r>
              <a:rPr lang="hu-HU" sz="2400" dirty="0">
                <a:solidFill>
                  <a:prstClr val="black"/>
                </a:solidFill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Orphans</a:t>
            </a:r>
            <a:r>
              <a:rPr lang="hu-HU" sz="2400" dirty="0">
                <a:solidFill>
                  <a:prstClr val="black"/>
                </a:solidFill>
              </a:rPr>
              <a:t>’ </a:t>
            </a:r>
            <a:r>
              <a:rPr lang="hu-HU" sz="2400" dirty="0" err="1">
                <a:solidFill>
                  <a:prstClr val="black"/>
                </a:solidFill>
              </a:rPr>
              <a:t>Offiece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files</a:t>
            </a:r>
            <a:endParaRPr lang="hu-HU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Registers</a:t>
            </a:r>
            <a:r>
              <a:rPr lang="hu-HU" sz="2400" dirty="0">
                <a:solidFill>
                  <a:prstClr val="black"/>
                </a:solidFill>
              </a:rPr>
              <a:t> of </a:t>
            </a:r>
            <a:r>
              <a:rPr lang="hu-HU" sz="2400" dirty="0" err="1">
                <a:solidFill>
                  <a:prstClr val="black"/>
                </a:solidFill>
              </a:rPr>
              <a:t>prisons</a:t>
            </a:r>
            <a:r>
              <a:rPr lang="hu-HU" sz="2400" dirty="0">
                <a:solidFill>
                  <a:prstClr val="black"/>
                </a:solidFill>
              </a:rPr>
              <a:t> and </a:t>
            </a:r>
            <a:br>
              <a:rPr lang="hu-HU" sz="2400" dirty="0">
                <a:solidFill>
                  <a:prstClr val="black"/>
                </a:solidFill>
              </a:rPr>
            </a:br>
            <a:r>
              <a:rPr lang="hu-HU" sz="2400" dirty="0" err="1">
                <a:solidFill>
                  <a:prstClr val="black"/>
                </a:solidFill>
              </a:rPr>
              <a:t>penitentiary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institutions</a:t>
            </a:r>
            <a:endParaRPr lang="hu-HU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prstClr val="black"/>
                </a:solidFill>
              </a:rPr>
              <a:t>Architectural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plans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prstClr val="black"/>
                </a:solidFill>
              </a:rPr>
              <a:t>Land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registry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records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endParaRPr lang="hu-HU" sz="2400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b="1" dirty="0" err="1" smtClean="0">
                <a:solidFill>
                  <a:prstClr val="black"/>
                </a:solidFill>
              </a:rPr>
              <a:t>Flat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r>
              <a:rPr lang="hu-HU" sz="2400" b="1" dirty="0" err="1" smtClean="0">
                <a:solidFill>
                  <a:prstClr val="black"/>
                </a:solidFill>
              </a:rPr>
              <a:t>data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r>
              <a:rPr lang="hu-HU" sz="2400" b="1" dirty="0" err="1" smtClean="0">
                <a:solidFill>
                  <a:prstClr val="black"/>
                </a:solidFill>
              </a:rPr>
              <a:t>sheets</a:t>
            </a:r>
            <a:r>
              <a:rPr lang="hu-HU" sz="2400" b="1" dirty="0" smtClean="0">
                <a:solidFill>
                  <a:prstClr val="black"/>
                </a:solidFill>
              </a:rPr>
              <a:t>, 1944 (</a:t>
            </a:r>
            <a:r>
              <a:rPr lang="hu-HU" sz="2400" b="1" dirty="0" err="1" smtClean="0">
                <a:solidFill>
                  <a:prstClr val="black"/>
                </a:solidFill>
              </a:rPr>
              <a:t>complete</a:t>
            </a:r>
            <a:r>
              <a:rPr lang="hu-HU" sz="2400" b="1" dirty="0" smtClean="0">
                <a:solidFill>
                  <a:prstClr val="black"/>
                </a:solidFill>
              </a:rPr>
              <a:t>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400" b="1" dirty="0" err="1" smtClean="0">
                <a:solidFill>
                  <a:prstClr val="black"/>
                </a:solidFill>
              </a:rPr>
              <a:t>Photos</a:t>
            </a:r>
            <a:endParaRPr lang="hu-HU" sz="2400" b="1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2400" b="1" dirty="0">
              <a:solidFill>
                <a:prstClr val="black"/>
              </a:solidFill>
            </a:endParaRPr>
          </a:p>
          <a:p>
            <a:pPr lvl="0"/>
            <a:r>
              <a:rPr lang="hu-HU" sz="2400" b="1" dirty="0" smtClean="0">
                <a:solidFill>
                  <a:prstClr val="black"/>
                </a:solidFill>
              </a:rPr>
              <a:t>Hungaricana </a:t>
            </a:r>
            <a:r>
              <a:rPr lang="hu-HU" sz="2400" b="1" dirty="0" err="1" smtClean="0">
                <a:solidFill>
                  <a:prstClr val="black"/>
                </a:solidFill>
              </a:rPr>
              <a:t>database</a:t>
            </a:r>
            <a:r>
              <a:rPr lang="hu-HU" sz="2400" b="1" dirty="0" smtClean="0">
                <a:solidFill>
                  <a:prstClr val="black"/>
                </a:solidFill>
              </a:rPr>
              <a:t> is an </a:t>
            </a:r>
            <a:r>
              <a:rPr lang="hu-HU" sz="2400" b="1" dirty="0" err="1" smtClean="0">
                <a:solidFill>
                  <a:prstClr val="black"/>
                </a:solidFill>
              </a:rPr>
              <a:t>unexhaustable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r>
              <a:rPr lang="hu-HU" sz="2400" b="1" dirty="0" err="1" smtClean="0">
                <a:solidFill>
                  <a:prstClr val="black"/>
                </a:solidFill>
              </a:rPr>
              <a:t>reservoir</a:t>
            </a:r>
            <a:r>
              <a:rPr lang="hu-HU" sz="2400" b="1" dirty="0" smtClean="0">
                <a:solidFill>
                  <a:prstClr val="black"/>
                </a:solidFill>
              </a:rPr>
              <a:t> of </a:t>
            </a:r>
            <a:r>
              <a:rPr lang="hu-HU" sz="2400" b="1" dirty="0" err="1" smtClean="0">
                <a:solidFill>
                  <a:prstClr val="black"/>
                </a:solidFill>
              </a:rPr>
              <a:t>further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r>
              <a:rPr lang="hu-HU" sz="2400" b="1" dirty="0" err="1" smtClean="0">
                <a:solidFill>
                  <a:prstClr val="black"/>
                </a:solidFill>
              </a:rPr>
              <a:t>development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endParaRPr lang="hu-H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82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89468" y="1744824"/>
            <a:ext cx="520732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 err="1">
                <a:solidFill>
                  <a:prstClr val="black"/>
                </a:solidFill>
              </a:rPr>
              <a:t>Thank</a:t>
            </a:r>
            <a:r>
              <a:rPr lang="hu-HU" sz="3200" dirty="0">
                <a:solidFill>
                  <a:prstClr val="black"/>
                </a:solidFill>
              </a:rPr>
              <a:t> </a:t>
            </a:r>
            <a:r>
              <a:rPr lang="hu-HU" sz="3200" dirty="0" err="1">
                <a:solidFill>
                  <a:prstClr val="black"/>
                </a:solidFill>
              </a:rPr>
              <a:t>you</a:t>
            </a:r>
            <a:r>
              <a:rPr lang="hu-HU" sz="3200" dirty="0">
                <a:solidFill>
                  <a:prstClr val="black"/>
                </a:solidFill>
              </a:rPr>
              <a:t> </a:t>
            </a:r>
            <a:r>
              <a:rPr lang="hu-HU" sz="3200" dirty="0" err="1">
                <a:solidFill>
                  <a:prstClr val="black"/>
                </a:solidFill>
              </a:rPr>
              <a:t>for</a:t>
            </a:r>
            <a:r>
              <a:rPr lang="hu-HU" sz="3200" dirty="0">
                <a:solidFill>
                  <a:prstClr val="black"/>
                </a:solidFill>
              </a:rPr>
              <a:t> </a:t>
            </a:r>
            <a:r>
              <a:rPr lang="hu-HU" sz="3200" dirty="0" err="1">
                <a:solidFill>
                  <a:prstClr val="black"/>
                </a:solidFill>
              </a:rPr>
              <a:t>your</a:t>
            </a:r>
            <a:r>
              <a:rPr lang="hu-HU" sz="3200" dirty="0">
                <a:solidFill>
                  <a:prstClr val="black"/>
                </a:solidFill>
              </a:rPr>
              <a:t> </a:t>
            </a:r>
            <a:r>
              <a:rPr lang="hu-HU" sz="3200" dirty="0" err="1">
                <a:solidFill>
                  <a:prstClr val="black"/>
                </a:solidFill>
              </a:rPr>
              <a:t>attention</a:t>
            </a:r>
            <a:r>
              <a:rPr lang="hu-HU" sz="3200" dirty="0">
                <a:solidFill>
                  <a:prstClr val="black"/>
                </a:solidFill>
              </a:rPr>
              <a:t>!</a:t>
            </a:r>
          </a:p>
          <a:p>
            <a:pPr algn="ctr"/>
            <a:endParaRPr lang="hu-HU" sz="3200" dirty="0">
              <a:solidFill>
                <a:prstClr val="black"/>
              </a:solidFill>
            </a:endParaRPr>
          </a:p>
          <a:p>
            <a:pPr algn="ctr"/>
            <a:r>
              <a:rPr lang="hu-HU" sz="3200" dirty="0" err="1">
                <a:solidFill>
                  <a:prstClr val="black"/>
                </a:solidFill>
              </a:rPr>
              <a:t>Questions</a:t>
            </a:r>
            <a:r>
              <a:rPr lang="hu-HU" sz="3200" dirty="0">
                <a:solidFill>
                  <a:prstClr val="black"/>
                </a:solidFill>
              </a:rPr>
              <a:t> and </a:t>
            </a:r>
            <a:r>
              <a:rPr lang="hu-HU" sz="3200" dirty="0" err="1">
                <a:solidFill>
                  <a:prstClr val="black"/>
                </a:solidFill>
              </a:rPr>
              <a:t>comments</a:t>
            </a:r>
            <a:r>
              <a:rPr lang="hu-HU" sz="3200" dirty="0">
                <a:solidFill>
                  <a:prstClr val="black"/>
                </a:solidFill>
              </a:rPr>
              <a:t>: </a:t>
            </a:r>
          </a:p>
          <a:p>
            <a:pPr algn="ctr"/>
            <a:r>
              <a:rPr lang="hu-HU" sz="3200" dirty="0">
                <a:solidFill>
                  <a:prstClr val="black"/>
                </a:solidFill>
              </a:rPr>
              <a:t>siposa@</a:t>
            </a:r>
            <a:r>
              <a:rPr lang="hu-HU" sz="3200" dirty="0" err="1">
                <a:solidFill>
                  <a:prstClr val="black"/>
                </a:solidFill>
              </a:rPr>
              <a:t>bparchiv.hu</a:t>
            </a:r>
            <a:endParaRPr lang="hu-H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8620" y="245427"/>
            <a:ext cx="9026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Step</a:t>
            </a:r>
            <a:r>
              <a:rPr lang="hu-HU" sz="3200" dirty="0" smtClean="0"/>
              <a:t> </a:t>
            </a:r>
            <a:r>
              <a:rPr lang="hu-HU" sz="3200" dirty="0" err="1" smtClean="0"/>
              <a:t>by</a:t>
            </a:r>
            <a:r>
              <a:rPr lang="hu-HU" sz="3200" dirty="0" smtClean="0"/>
              <a:t> </a:t>
            </a:r>
            <a:r>
              <a:rPr lang="hu-HU" sz="3200" dirty="0" err="1" smtClean="0"/>
              <a:t>step</a:t>
            </a:r>
            <a:r>
              <a:rPr lang="hu-HU" sz="3200" dirty="0" smtClean="0"/>
              <a:t>: </a:t>
            </a:r>
            <a:r>
              <a:rPr lang="hu-HU" sz="3200" dirty="0" err="1" smtClean="0"/>
              <a:t>from</a:t>
            </a:r>
            <a:r>
              <a:rPr lang="hu-HU" sz="3200" dirty="0" smtClean="0"/>
              <a:t> 1970s </a:t>
            </a:r>
            <a:r>
              <a:rPr lang="hu-HU" sz="3200" dirty="0" err="1" smtClean="0"/>
              <a:t>to</a:t>
            </a:r>
            <a:r>
              <a:rPr lang="hu-HU" sz="3200" dirty="0" smtClean="0"/>
              <a:t> </a:t>
            </a:r>
            <a:r>
              <a:rPr lang="hu-HU" sz="3200" dirty="0" err="1" smtClean="0"/>
              <a:t>the</a:t>
            </a:r>
            <a:r>
              <a:rPr lang="hu-HU" sz="3200" dirty="0" smtClean="0"/>
              <a:t> </a:t>
            </a:r>
            <a:r>
              <a:rPr lang="hu-HU" sz="3200" dirty="0" err="1" smtClean="0"/>
              <a:t>present</a:t>
            </a:r>
            <a:r>
              <a:rPr lang="hu-HU" sz="3200" dirty="0" smtClean="0"/>
              <a:t> and </a:t>
            </a:r>
            <a:r>
              <a:rPr lang="hu-HU" sz="3200" dirty="0" err="1" smtClean="0"/>
              <a:t>future</a:t>
            </a:r>
            <a:r>
              <a:rPr lang="hu-HU" sz="3200" dirty="0" smtClean="0"/>
              <a:t>…  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04" y="2095019"/>
            <a:ext cx="6626103" cy="416808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38620" y="1134319"/>
            <a:ext cx="851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1975- </a:t>
            </a:r>
            <a:r>
              <a:rPr lang="hu-HU" sz="2800" dirty="0"/>
              <a:t> </a:t>
            </a:r>
            <a:r>
              <a:rPr lang="hu-HU" sz="2800" dirty="0" err="1" smtClean="0"/>
              <a:t>Databases</a:t>
            </a:r>
            <a:r>
              <a:rPr lang="hu-HU" sz="2800" dirty="0" smtClean="0"/>
              <a:t> of </a:t>
            </a:r>
            <a:r>
              <a:rPr lang="hu-HU" sz="2800" dirty="0" err="1" smtClean="0"/>
              <a:t>historical</a:t>
            </a:r>
            <a:r>
              <a:rPr lang="hu-HU" sz="2800" dirty="0" smtClean="0"/>
              <a:t> </a:t>
            </a:r>
            <a:r>
              <a:rPr lang="hu-HU" sz="2800" dirty="0" err="1" smtClean="0"/>
              <a:t>topography</a:t>
            </a:r>
            <a:r>
              <a:rPr lang="hu-HU" sz="2800" dirty="0" smtClean="0"/>
              <a:t> </a:t>
            </a:r>
            <a:r>
              <a:rPr lang="hu-HU" sz="2800" dirty="0" err="1" smtClean="0"/>
              <a:t>in</a:t>
            </a:r>
            <a:r>
              <a:rPr lang="hu-HU" sz="2800" dirty="0" smtClean="0"/>
              <a:t> printed </a:t>
            </a:r>
            <a:r>
              <a:rPr lang="hu-HU" sz="2800" dirty="0" err="1" smtClean="0"/>
              <a:t>form</a:t>
            </a:r>
            <a:r>
              <a:rPr lang="hu-HU" sz="2800" dirty="0" smtClean="0"/>
              <a:t>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38620" y="2407534"/>
            <a:ext cx="4888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Connection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contemporary</a:t>
            </a:r>
            <a:r>
              <a:rPr lang="hu-HU" sz="2400" dirty="0" smtClean="0"/>
              <a:t> </a:t>
            </a:r>
            <a:r>
              <a:rPr lang="hu-HU" sz="2400" dirty="0" err="1" smtClean="0"/>
              <a:t>adresses</a:t>
            </a:r>
            <a:r>
              <a:rPr lang="hu-HU" sz="2400" dirty="0" smtClean="0"/>
              <a:t> and </a:t>
            </a:r>
            <a:r>
              <a:rPr lang="hu-HU" sz="2400" dirty="0" err="1" smtClean="0"/>
              <a:t>property</a:t>
            </a:r>
            <a:r>
              <a:rPr lang="hu-HU" sz="2400" dirty="0" smtClean="0"/>
              <a:t> </a:t>
            </a:r>
            <a:r>
              <a:rPr lang="hu-HU" sz="2400" dirty="0" err="1" smtClean="0"/>
              <a:t>plot</a:t>
            </a:r>
            <a:r>
              <a:rPr lang="hu-HU" sz="2400" dirty="0" smtClean="0"/>
              <a:t> </a:t>
            </a:r>
            <a:r>
              <a:rPr lang="hu-HU" sz="2400" dirty="0" err="1" smtClean="0"/>
              <a:t>identifiers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historical</a:t>
            </a:r>
            <a:r>
              <a:rPr lang="hu-HU" sz="2400" dirty="0" smtClean="0"/>
              <a:t> house and </a:t>
            </a:r>
            <a:r>
              <a:rPr lang="hu-HU" sz="2400" dirty="0" err="1" smtClean="0"/>
              <a:t>plot</a:t>
            </a:r>
            <a:r>
              <a:rPr lang="hu-HU" sz="2400" dirty="0" smtClean="0"/>
              <a:t> </a:t>
            </a:r>
            <a:r>
              <a:rPr lang="hu-HU" sz="2400" dirty="0" err="1" smtClean="0"/>
              <a:t>numbers</a:t>
            </a:r>
            <a:r>
              <a:rPr lang="hu-HU" sz="2400" dirty="0" smtClean="0"/>
              <a:t>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6618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32435" y="1747776"/>
            <a:ext cx="483821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Types</a:t>
            </a:r>
            <a:r>
              <a:rPr lang="hu-HU" sz="2800" dirty="0" smtClean="0"/>
              <a:t> of </a:t>
            </a:r>
            <a:r>
              <a:rPr lang="hu-HU" sz="2800" dirty="0" err="1" smtClean="0"/>
              <a:t>records</a:t>
            </a:r>
            <a:endParaRPr lang="hu-HU" sz="2800" dirty="0" smtClean="0"/>
          </a:p>
          <a:p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Notarial</a:t>
            </a:r>
            <a:r>
              <a:rPr lang="hu-HU" sz="2400" dirty="0" smtClean="0"/>
              <a:t> </a:t>
            </a:r>
            <a:r>
              <a:rPr lang="hu-HU" sz="2400" dirty="0" err="1" smtClean="0"/>
              <a:t>records</a:t>
            </a:r>
            <a:r>
              <a:rPr lang="hu-H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Last</a:t>
            </a:r>
            <a:r>
              <a:rPr lang="hu-HU" sz="2400" dirty="0" smtClean="0"/>
              <a:t> </a:t>
            </a:r>
            <a:r>
              <a:rPr lang="hu-HU" sz="2400" dirty="0" err="1" smtClean="0"/>
              <a:t>wills</a:t>
            </a:r>
            <a:r>
              <a:rPr lang="hu-HU" sz="2400" dirty="0" smtClean="0"/>
              <a:t>, </a:t>
            </a:r>
            <a:r>
              <a:rPr lang="hu-HU" sz="2400" dirty="0" err="1" smtClean="0"/>
              <a:t>testaments</a:t>
            </a:r>
            <a:r>
              <a:rPr lang="hu-H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Inheritence</a:t>
            </a:r>
            <a:r>
              <a:rPr lang="hu-HU" sz="2400" dirty="0" smtClean="0"/>
              <a:t> </a:t>
            </a:r>
            <a:r>
              <a:rPr lang="hu-HU" sz="2400" dirty="0" err="1" smtClean="0"/>
              <a:t>files</a:t>
            </a:r>
            <a:r>
              <a:rPr lang="hu-H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Court</a:t>
            </a:r>
            <a:r>
              <a:rPr lang="hu-HU" sz="2400" dirty="0" smtClean="0"/>
              <a:t> </a:t>
            </a:r>
            <a:r>
              <a:rPr lang="hu-HU" sz="2400" dirty="0" err="1" smtClean="0"/>
              <a:t>files</a:t>
            </a:r>
            <a:r>
              <a:rPr lang="hu-HU" sz="2400" dirty="0" smtClean="0"/>
              <a:t> (</a:t>
            </a:r>
            <a:r>
              <a:rPr lang="hu-HU" sz="2400" dirty="0" err="1" smtClean="0"/>
              <a:t>penalty</a:t>
            </a:r>
            <a:r>
              <a:rPr lang="hu-HU" sz="2400" dirty="0" smtClean="0"/>
              <a:t> and civil </a:t>
            </a:r>
            <a:r>
              <a:rPr lang="hu-HU" sz="2400" dirty="0" err="1" smtClean="0"/>
              <a:t>suits</a:t>
            </a:r>
            <a:r>
              <a:rPr lang="hu-HU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Orphans</a:t>
            </a:r>
            <a:r>
              <a:rPr lang="hu-HU" sz="2400" dirty="0" smtClean="0"/>
              <a:t>’ </a:t>
            </a:r>
            <a:r>
              <a:rPr lang="hu-HU" sz="2400" dirty="0" err="1" smtClean="0"/>
              <a:t>Offiece</a:t>
            </a:r>
            <a:r>
              <a:rPr lang="hu-HU" sz="2400" dirty="0" smtClean="0"/>
              <a:t> </a:t>
            </a:r>
            <a:r>
              <a:rPr lang="hu-HU" sz="2400" dirty="0" err="1" smtClean="0"/>
              <a:t>files</a:t>
            </a: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Registers</a:t>
            </a:r>
            <a:r>
              <a:rPr lang="hu-HU" sz="2400" dirty="0" smtClean="0"/>
              <a:t> of </a:t>
            </a:r>
            <a:r>
              <a:rPr lang="hu-HU" sz="2400" dirty="0" err="1" smtClean="0"/>
              <a:t>prisons</a:t>
            </a:r>
            <a:r>
              <a:rPr lang="hu-HU" sz="2400" dirty="0" smtClean="0"/>
              <a:t> and </a:t>
            </a:r>
            <a:br>
              <a:rPr lang="hu-HU" sz="2400" dirty="0" smtClean="0"/>
            </a:br>
            <a:r>
              <a:rPr lang="hu-HU" sz="2400" dirty="0" err="1" smtClean="0"/>
              <a:t>penitentiary</a:t>
            </a:r>
            <a:r>
              <a:rPr lang="hu-HU" sz="2400" dirty="0" smtClean="0"/>
              <a:t> </a:t>
            </a:r>
            <a:r>
              <a:rPr lang="hu-HU" sz="2400" dirty="0" err="1" smtClean="0"/>
              <a:t>institutions</a:t>
            </a:r>
            <a:endParaRPr lang="hu-H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Architectural</a:t>
            </a:r>
            <a:r>
              <a:rPr lang="hu-HU" sz="2400" dirty="0" smtClean="0"/>
              <a:t> </a:t>
            </a:r>
            <a:r>
              <a:rPr lang="hu-HU" sz="2400" dirty="0" err="1" smtClean="0"/>
              <a:t>plans</a:t>
            </a:r>
            <a:r>
              <a:rPr lang="hu-H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Land</a:t>
            </a:r>
            <a:r>
              <a:rPr lang="hu-HU" sz="2400" dirty="0" smtClean="0"/>
              <a:t> </a:t>
            </a:r>
            <a:r>
              <a:rPr lang="hu-HU" sz="2400" dirty="0" err="1" smtClean="0"/>
              <a:t>registry</a:t>
            </a:r>
            <a:r>
              <a:rPr lang="hu-HU" sz="2400" dirty="0" smtClean="0"/>
              <a:t> </a:t>
            </a:r>
            <a:r>
              <a:rPr lang="hu-HU" sz="2400" dirty="0" err="1" smtClean="0"/>
              <a:t>records</a:t>
            </a:r>
            <a:r>
              <a:rPr lang="hu-HU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endParaRPr lang="hu-HU" sz="2400" dirty="0" smtClean="0"/>
          </a:p>
          <a:p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36467" y="1863523"/>
            <a:ext cx="5373907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800" dirty="0" err="1">
                <a:solidFill>
                  <a:prstClr val="black"/>
                </a:solidFill>
              </a:rPr>
              <a:t>Recorded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data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types</a:t>
            </a:r>
            <a:r>
              <a:rPr lang="hu-HU" sz="2400" dirty="0">
                <a:solidFill>
                  <a:prstClr val="black"/>
                </a:solidFill>
              </a:rPr>
              <a:t>: </a:t>
            </a:r>
            <a:r>
              <a:rPr lang="hu-HU" sz="2400" dirty="0" smtClean="0">
                <a:solidFill>
                  <a:prstClr val="black"/>
                </a:solidFill>
              </a:rPr>
              <a:t/>
            </a:r>
            <a:br>
              <a:rPr lang="hu-HU" sz="2400" dirty="0" smtClean="0">
                <a:solidFill>
                  <a:prstClr val="black"/>
                </a:solidFill>
              </a:rPr>
            </a:br>
            <a:endParaRPr lang="hu-HU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Reference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code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Name</a:t>
            </a:r>
            <a:r>
              <a:rPr lang="hu-HU" sz="2400" dirty="0">
                <a:solidFill>
                  <a:prstClr val="black"/>
                </a:solidFill>
              </a:rPr>
              <a:t> (</a:t>
            </a:r>
            <a:r>
              <a:rPr lang="hu-HU" sz="2400" dirty="0" err="1">
                <a:solidFill>
                  <a:prstClr val="black"/>
                </a:solidFill>
              </a:rPr>
              <a:t>persons</a:t>
            </a:r>
            <a:r>
              <a:rPr lang="hu-HU" sz="2400" dirty="0">
                <a:solidFill>
                  <a:prstClr val="black"/>
                </a:solidFill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Role</a:t>
            </a:r>
            <a:r>
              <a:rPr lang="hu-HU" sz="2400" dirty="0">
                <a:solidFill>
                  <a:prstClr val="black"/>
                </a:solidFill>
              </a:rPr>
              <a:t> (of </a:t>
            </a:r>
            <a:r>
              <a:rPr lang="hu-HU" sz="2400" dirty="0" err="1">
                <a:solidFill>
                  <a:prstClr val="black"/>
                </a:solidFill>
              </a:rPr>
              <a:t>the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person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in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the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case</a:t>
            </a:r>
            <a:r>
              <a:rPr lang="hu-HU" sz="2400" dirty="0">
                <a:solidFill>
                  <a:prstClr val="black"/>
                </a:solidFill>
              </a:rPr>
              <a:t>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Occupation</a:t>
            </a:r>
            <a:endParaRPr lang="hu-HU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prstClr val="black"/>
                </a:solidFill>
              </a:rPr>
              <a:t>Adress</a:t>
            </a:r>
            <a:endParaRPr lang="hu-HU" sz="2400" b="1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Date</a:t>
            </a:r>
            <a:endParaRPr lang="hu-HU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prstClr val="black"/>
                </a:solidFill>
              </a:rPr>
              <a:t>Type</a:t>
            </a:r>
            <a:r>
              <a:rPr lang="hu-HU" sz="2400" dirty="0">
                <a:solidFill>
                  <a:prstClr val="black"/>
                </a:solidFill>
              </a:rPr>
              <a:t> of </a:t>
            </a:r>
            <a:r>
              <a:rPr lang="hu-HU" sz="2400" dirty="0" err="1">
                <a:solidFill>
                  <a:prstClr val="black"/>
                </a:solidFill>
              </a:rPr>
              <a:t>the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</a:rPr>
              <a:t>case</a:t>
            </a:r>
            <a:endParaRPr lang="hu-HU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b="1" dirty="0" err="1" smtClean="0">
                <a:solidFill>
                  <a:prstClr val="black"/>
                </a:solidFill>
              </a:rPr>
              <a:t>Property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r>
              <a:rPr lang="hu-HU" sz="2400" b="1" dirty="0" err="1" smtClean="0">
                <a:solidFill>
                  <a:prstClr val="black"/>
                </a:solidFill>
              </a:rPr>
              <a:t>plot</a:t>
            </a:r>
            <a:r>
              <a:rPr lang="hu-HU" sz="2400" b="1" dirty="0" smtClean="0">
                <a:solidFill>
                  <a:prstClr val="black"/>
                </a:solidFill>
              </a:rPr>
              <a:t> </a:t>
            </a:r>
            <a:r>
              <a:rPr lang="hu-HU" sz="2400" b="1" dirty="0" err="1" smtClean="0">
                <a:solidFill>
                  <a:prstClr val="black"/>
                </a:solidFill>
              </a:rPr>
              <a:t>number</a:t>
            </a:r>
            <a:r>
              <a:rPr lang="hu-HU" sz="2400" b="1" dirty="0" smtClean="0">
                <a:solidFill>
                  <a:prstClr val="black"/>
                </a:solidFill>
              </a:rPr>
              <a:t> (</a:t>
            </a:r>
            <a:r>
              <a:rPr lang="hu-HU" sz="2400" b="1" dirty="0" err="1" smtClean="0">
                <a:solidFill>
                  <a:prstClr val="black"/>
                </a:solidFill>
              </a:rPr>
              <a:t>contemporary</a:t>
            </a:r>
            <a:r>
              <a:rPr lang="hu-HU" sz="2400" b="1" dirty="0" smtClean="0">
                <a:solidFill>
                  <a:prstClr val="black"/>
                </a:solidFill>
              </a:rPr>
              <a:t>)</a:t>
            </a:r>
            <a:endParaRPr lang="hu-HU" sz="2400" b="1" dirty="0">
              <a:solidFill>
                <a:prstClr val="black"/>
              </a:solidFill>
            </a:endParaRPr>
          </a:p>
          <a:p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32435" y="462987"/>
            <a:ext cx="85608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800" dirty="0">
                <a:solidFill>
                  <a:prstClr val="black"/>
                </a:solidFill>
              </a:rPr>
              <a:t>2002 - </a:t>
            </a:r>
            <a:r>
              <a:rPr lang="hu-HU" sz="2800" dirty="0" err="1">
                <a:solidFill>
                  <a:prstClr val="black"/>
                </a:solidFill>
              </a:rPr>
              <a:t>Beginning</a:t>
            </a:r>
            <a:r>
              <a:rPr lang="hu-HU" sz="2800" dirty="0">
                <a:solidFill>
                  <a:prstClr val="black"/>
                </a:solidFill>
              </a:rPr>
              <a:t> of building of </a:t>
            </a:r>
            <a:r>
              <a:rPr lang="hu-HU" sz="2800" dirty="0" err="1">
                <a:solidFill>
                  <a:prstClr val="black"/>
                </a:solidFill>
              </a:rPr>
              <a:t>databases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of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mass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records</a:t>
            </a:r>
            <a:endParaRPr lang="hu-HU" sz="2800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3334518" y="5474825"/>
            <a:ext cx="3540844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3553428" y="5474825"/>
            <a:ext cx="3321934" cy="3009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H="1">
            <a:off x="3334518" y="4375230"/>
            <a:ext cx="3540844" cy="1099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>
            <a:off x="3750197" y="4305782"/>
            <a:ext cx="3125165" cy="462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H="1" flipV="1">
            <a:off x="3553428" y="4247909"/>
            <a:ext cx="3321934" cy="127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 flipV="1">
            <a:off x="5104940" y="3901452"/>
            <a:ext cx="1770422" cy="416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 flipV="1">
            <a:off x="3212480" y="3488351"/>
            <a:ext cx="3662882" cy="886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 flipV="1">
            <a:off x="3553428" y="3217762"/>
            <a:ext cx="3321934" cy="1157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 flipH="1" flipV="1">
            <a:off x="2951544" y="2886127"/>
            <a:ext cx="3923818" cy="1432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44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59836" y="46653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52201" y="466530"/>
            <a:ext cx="48573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2005 – </a:t>
            </a:r>
            <a:r>
              <a:rPr lang="hu-HU" sz="2800" dirty="0" err="1" smtClean="0"/>
              <a:t>Digitization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the</a:t>
            </a:r>
            <a:r>
              <a:rPr lang="hu-HU" sz="2800" dirty="0" smtClean="0"/>
              <a:t> Map </a:t>
            </a:r>
            <a:r>
              <a:rPr lang="hu-HU" sz="2800" dirty="0" err="1" smtClean="0"/>
              <a:t>Collection</a:t>
            </a:r>
            <a:endParaRPr lang="hu-HU" sz="2800" dirty="0" smtClean="0"/>
          </a:p>
          <a:p>
            <a:endParaRPr lang="hu-HU" sz="2800" dirty="0"/>
          </a:p>
          <a:p>
            <a:r>
              <a:rPr lang="hu-HU" sz="2800" dirty="0" err="1" smtClean="0"/>
              <a:t>DVD-publication</a:t>
            </a:r>
            <a:r>
              <a:rPr lang="hu-HU" sz="2800" dirty="0" smtClean="0"/>
              <a:t>: The Old </a:t>
            </a:r>
            <a:r>
              <a:rPr lang="hu-HU" sz="2800" dirty="0" err="1" smtClean="0"/>
              <a:t>Maps</a:t>
            </a:r>
            <a:r>
              <a:rPr lang="hu-HU" sz="2800" dirty="0" smtClean="0"/>
              <a:t> of Budapest I-IV. </a:t>
            </a:r>
          </a:p>
          <a:p>
            <a:r>
              <a:rPr lang="hu-HU" sz="2800" dirty="0" smtClean="0"/>
              <a:t>(</a:t>
            </a:r>
            <a:r>
              <a:rPr lang="hu-HU" sz="2800" dirty="0" err="1" smtClean="0"/>
              <a:t>Based</a:t>
            </a:r>
            <a:r>
              <a:rPr lang="hu-HU" sz="2800" dirty="0" smtClean="0"/>
              <a:t> </a:t>
            </a:r>
            <a:r>
              <a:rPr lang="hu-HU" sz="2800" dirty="0" err="1" smtClean="0"/>
              <a:t>on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printed </a:t>
            </a:r>
            <a:r>
              <a:rPr lang="hu-HU" sz="2800" dirty="0" err="1" smtClean="0"/>
              <a:t>catalogue</a:t>
            </a:r>
            <a:r>
              <a:rPr lang="hu-HU" sz="2800" dirty="0" smtClean="0"/>
              <a:t> of 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historical</a:t>
            </a:r>
            <a:r>
              <a:rPr lang="hu-HU" sz="2800" dirty="0" smtClean="0"/>
              <a:t> </a:t>
            </a:r>
            <a:r>
              <a:rPr lang="hu-HU" sz="2800" dirty="0" err="1" smtClean="0"/>
              <a:t>maps</a:t>
            </a:r>
            <a:r>
              <a:rPr lang="hu-HU" sz="2800" dirty="0" smtClean="0"/>
              <a:t> </a:t>
            </a:r>
            <a:r>
              <a:rPr lang="hu-HU" sz="2800" dirty="0" err="1" smtClean="0"/>
              <a:t>of</a:t>
            </a:r>
            <a:r>
              <a:rPr lang="hu-HU" sz="2800" dirty="0" smtClean="0"/>
              <a:t> Budapest </a:t>
            </a:r>
            <a:r>
              <a:rPr lang="hu-HU" sz="2800" dirty="0" err="1" smtClean="0"/>
              <a:t>published</a:t>
            </a:r>
            <a:r>
              <a:rPr lang="hu-HU" sz="2800" dirty="0" smtClean="0"/>
              <a:t> </a:t>
            </a:r>
            <a:r>
              <a:rPr lang="hu-HU" sz="2800" dirty="0" err="1" smtClean="0"/>
              <a:t>in</a:t>
            </a:r>
            <a:r>
              <a:rPr lang="hu-HU" sz="2800" dirty="0" smtClean="0"/>
              <a:t> 2003) </a:t>
            </a:r>
          </a:p>
          <a:p>
            <a:endParaRPr lang="hu-HU" sz="2800" dirty="0" smtClean="0"/>
          </a:p>
          <a:p>
            <a:r>
              <a:rPr lang="hu-HU" sz="2800" dirty="0" err="1" smtClean="0"/>
              <a:t>Developer</a:t>
            </a:r>
            <a:r>
              <a:rPr lang="hu-HU" sz="2800" dirty="0" smtClean="0"/>
              <a:t> and </a:t>
            </a:r>
            <a:r>
              <a:rPr lang="hu-HU" sz="2800" dirty="0" err="1" smtClean="0"/>
              <a:t>publisher</a:t>
            </a:r>
            <a:r>
              <a:rPr lang="hu-HU" sz="2800" dirty="0" smtClean="0"/>
              <a:t>: </a:t>
            </a:r>
            <a:r>
              <a:rPr lang="hu-HU" sz="2800" dirty="0" err="1" smtClean="0"/>
              <a:t>Arcanum</a:t>
            </a:r>
            <a:r>
              <a:rPr lang="hu-HU" sz="2800" dirty="0" smtClean="0"/>
              <a:t> Ltd.</a:t>
            </a:r>
            <a:endParaRPr lang="hu-HU" sz="2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6" y="665583"/>
            <a:ext cx="3867710" cy="549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4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8222" y="580363"/>
            <a:ext cx="60767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2006-2007 – </a:t>
            </a:r>
            <a:r>
              <a:rPr lang="hu-HU" sz="2800" dirty="0" err="1" smtClean="0"/>
              <a:t>Digitization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architectural</a:t>
            </a:r>
            <a:r>
              <a:rPr lang="hu-HU" sz="2800" dirty="0" smtClean="0"/>
              <a:t> </a:t>
            </a:r>
            <a:r>
              <a:rPr lang="hu-HU" sz="2800" dirty="0" err="1" smtClean="0"/>
              <a:t>plans</a:t>
            </a:r>
            <a:r>
              <a:rPr lang="hu-HU" sz="2800" dirty="0" smtClean="0"/>
              <a:t> </a:t>
            </a:r>
            <a:br>
              <a:rPr lang="hu-HU" sz="2800" dirty="0" smtClean="0"/>
            </a:br>
            <a:endParaRPr lang="hu-HU" sz="2800" dirty="0"/>
          </a:p>
          <a:p>
            <a:r>
              <a:rPr lang="hu-HU" sz="2800" dirty="0" err="1" smtClean="0"/>
              <a:t>Plans</a:t>
            </a:r>
            <a:r>
              <a:rPr lang="hu-HU" sz="2800" dirty="0" smtClean="0"/>
              <a:t> of Buda and Pest </a:t>
            </a:r>
            <a:r>
              <a:rPr lang="hu-HU" sz="2800" dirty="0" err="1" smtClean="0"/>
              <a:t>before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unification</a:t>
            </a:r>
            <a:r>
              <a:rPr lang="hu-HU" sz="2800" dirty="0" smtClean="0"/>
              <a:t> of </a:t>
            </a:r>
            <a:r>
              <a:rPr lang="hu-HU" sz="2800" err="1" smtClean="0"/>
              <a:t>cities</a:t>
            </a:r>
            <a:r>
              <a:rPr lang="hu-HU" sz="2800" smtClean="0"/>
              <a:t> (1873) and </a:t>
            </a:r>
            <a:r>
              <a:rPr lang="hu-HU" sz="2800" dirty="0" smtClean="0"/>
              <a:t>Miklós Ybl </a:t>
            </a:r>
            <a:r>
              <a:rPr lang="hu-HU" sz="2800" dirty="0" err="1" smtClean="0"/>
              <a:t>Collection</a:t>
            </a:r>
            <a:endParaRPr lang="hu-HU" sz="2800" dirty="0" smtClean="0"/>
          </a:p>
          <a:p>
            <a:endParaRPr lang="hu-HU" sz="2800" dirty="0"/>
          </a:p>
          <a:p>
            <a:r>
              <a:rPr lang="hu-HU" sz="2800" dirty="0" err="1" smtClean="0"/>
              <a:t>DVD-publication</a:t>
            </a:r>
            <a:r>
              <a:rPr lang="hu-HU" sz="2800" dirty="0" smtClean="0"/>
              <a:t>: The Old </a:t>
            </a:r>
            <a:r>
              <a:rPr lang="hu-HU" sz="2800" dirty="0" err="1" smtClean="0"/>
              <a:t>Plans</a:t>
            </a:r>
            <a:r>
              <a:rPr lang="hu-HU" sz="2800" dirty="0" smtClean="0"/>
              <a:t> of Budapest I. 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96" y="625032"/>
            <a:ext cx="3937023" cy="55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2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62988" y="358815"/>
            <a:ext cx="60882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2007 – </a:t>
            </a:r>
            <a:r>
              <a:rPr lang="hu-HU" sz="2800" dirty="0" err="1" smtClean="0"/>
              <a:t>Transformation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historical</a:t>
            </a:r>
            <a:r>
              <a:rPr lang="hu-HU" sz="2800" dirty="0" smtClean="0"/>
              <a:t> </a:t>
            </a:r>
            <a:r>
              <a:rPr lang="hu-HU" sz="2800" dirty="0" err="1" smtClean="0"/>
              <a:t>topographies</a:t>
            </a:r>
            <a:r>
              <a:rPr lang="hu-HU" sz="2800" dirty="0" smtClean="0"/>
              <a:t> </a:t>
            </a:r>
            <a:r>
              <a:rPr lang="hu-HU" sz="2800" dirty="0" err="1" smtClean="0"/>
              <a:t>into</a:t>
            </a:r>
            <a:r>
              <a:rPr lang="hu-HU" sz="2800" dirty="0" smtClean="0"/>
              <a:t> </a:t>
            </a:r>
            <a:r>
              <a:rPr lang="hu-HU" sz="2800" dirty="0" err="1" smtClean="0"/>
              <a:t>electronic</a:t>
            </a:r>
            <a:r>
              <a:rPr lang="hu-HU" sz="2800" dirty="0" smtClean="0"/>
              <a:t> </a:t>
            </a:r>
            <a:r>
              <a:rPr lang="hu-HU" sz="2800" dirty="0" err="1" smtClean="0"/>
              <a:t>database</a:t>
            </a:r>
            <a:endParaRPr lang="hu-HU" sz="2800" dirty="0" smtClean="0"/>
          </a:p>
          <a:p>
            <a:endParaRPr lang="hu-HU" sz="2800" dirty="0"/>
          </a:p>
          <a:p>
            <a:r>
              <a:rPr lang="hu-HU" sz="2800" dirty="0" err="1" smtClean="0"/>
              <a:t>Georeferencing</a:t>
            </a:r>
            <a:r>
              <a:rPr lang="hu-HU" sz="2800" dirty="0"/>
              <a:t> </a:t>
            </a:r>
            <a:r>
              <a:rPr lang="hu-HU" sz="2800" dirty="0" smtClean="0"/>
              <a:t>of </a:t>
            </a:r>
            <a:r>
              <a:rPr lang="hu-HU" sz="2800" dirty="0" err="1" smtClean="0"/>
              <a:t>digitized</a:t>
            </a:r>
            <a:r>
              <a:rPr lang="hu-HU" sz="2800" dirty="0" smtClean="0"/>
              <a:t> </a:t>
            </a:r>
            <a:r>
              <a:rPr lang="hu-HU" sz="2800" dirty="0" err="1" smtClean="0"/>
              <a:t>maps</a:t>
            </a:r>
            <a:r>
              <a:rPr lang="hu-HU" sz="2800" dirty="0" smtClean="0"/>
              <a:t> </a:t>
            </a:r>
          </a:p>
          <a:p>
            <a:endParaRPr lang="hu-HU" sz="2800" dirty="0"/>
          </a:p>
          <a:p>
            <a:r>
              <a:rPr lang="hu-HU" sz="2800" dirty="0" err="1" smtClean="0"/>
              <a:t>DVD-publication</a:t>
            </a:r>
            <a:r>
              <a:rPr lang="hu-HU" sz="2800" dirty="0" smtClean="0"/>
              <a:t>: </a:t>
            </a:r>
            <a:r>
              <a:rPr lang="hu-HU" sz="2800" dirty="0" err="1" smtClean="0"/>
              <a:t>Historical</a:t>
            </a:r>
            <a:r>
              <a:rPr lang="hu-HU" sz="2800" dirty="0" smtClean="0"/>
              <a:t> </a:t>
            </a:r>
            <a:r>
              <a:rPr lang="hu-HU" sz="2800" dirty="0" err="1" smtClean="0"/>
              <a:t>topography</a:t>
            </a:r>
            <a:r>
              <a:rPr lang="hu-HU" sz="2800" dirty="0" smtClean="0"/>
              <a:t> of Buda and Pest </a:t>
            </a:r>
            <a:r>
              <a:rPr lang="hu-HU" sz="2800" dirty="0" err="1" smtClean="0"/>
              <a:t>with</a:t>
            </a:r>
            <a:r>
              <a:rPr lang="hu-HU" sz="2800" dirty="0" smtClean="0"/>
              <a:t> </a:t>
            </a:r>
            <a:r>
              <a:rPr lang="hu-HU" sz="2800" err="1" smtClean="0"/>
              <a:t>georeferenced</a:t>
            </a:r>
            <a:r>
              <a:rPr lang="hu-HU" sz="2800" smtClean="0"/>
              <a:t> </a:t>
            </a:r>
            <a:r>
              <a:rPr lang="hu-HU" sz="2800" smtClean="0"/>
              <a:t>maps</a:t>
            </a:r>
          </a:p>
          <a:p>
            <a:endParaRPr lang="hu-HU" sz="2800"/>
          </a:p>
          <a:p>
            <a:r>
              <a:rPr lang="hu-HU" sz="2800" smtClean="0"/>
              <a:t>Scientific background: </a:t>
            </a:r>
            <a:r>
              <a:rPr lang="en-US" sz="2800"/>
              <a:t>Department of Geophysics and Space </a:t>
            </a:r>
            <a:r>
              <a:rPr lang="en-US" sz="2800"/>
              <a:t>Science</a:t>
            </a:r>
            <a:r>
              <a:rPr lang="en-US" sz="2800" smtClean="0"/>
              <a:t>,</a:t>
            </a:r>
            <a:r>
              <a:rPr lang="hu-HU" sz="2800"/>
              <a:t> </a:t>
            </a:r>
            <a:r>
              <a:rPr lang="hu-HU" sz="2800" smtClean="0"/>
              <a:t>Eötvös Lorand University</a:t>
            </a:r>
          </a:p>
          <a:p>
            <a:endParaRPr lang="hu-HU" sz="2800"/>
          </a:p>
          <a:p>
            <a:r>
              <a:rPr lang="hu-HU" sz="2800"/>
              <a:t>Developer and publisher: Arcanum </a:t>
            </a:r>
            <a:r>
              <a:rPr lang="hu-HU" sz="2800"/>
              <a:t>Ltd</a:t>
            </a:r>
            <a:r>
              <a:rPr lang="hu-HU" sz="2800" smtClean="0"/>
              <a:t>.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83" y="269366"/>
            <a:ext cx="4352082" cy="6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0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7322" y="307908"/>
            <a:ext cx="50234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2009 – </a:t>
            </a:r>
            <a:r>
              <a:rPr lang="hu-HU" sz="2800" dirty="0" err="1" smtClean="0"/>
              <a:t>Hungarian</a:t>
            </a:r>
            <a:r>
              <a:rPr lang="hu-HU" sz="2800" dirty="0" smtClean="0"/>
              <a:t> </a:t>
            </a:r>
            <a:r>
              <a:rPr lang="hu-HU" sz="2800" dirty="0" err="1" smtClean="0"/>
              <a:t>Archives</a:t>
            </a:r>
            <a:r>
              <a:rPr lang="hu-HU" sz="2800" dirty="0" smtClean="0"/>
              <a:t> </a:t>
            </a:r>
            <a:r>
              <a:rPr lang="hu-HU" sz="2800" dirty="0" err="1" smtClean="0"/>
              <a:t>Portal</a:t>
            </a:r>
            <a:r>
              <a:rPr lang="hu-HU" sz="2800" dirty="0" smtClean="0"/>
              <a:t>  </a:t>
            </a:r>
            <a:endParaRPr lang="hu-HU" sz="2800" dirty="0"/>
          </a:p>
          <a:p>
            <a:endParaRPr lang="hu-HU" sz="2800" dirty="0" smtClean="0"/>
          </a:p>
          <a:p>
            <a:r>
              <a:rPr lang="hu-HU" sz="2800" smtClean="0"/>
              <a:t>Joint </a:t>
            </a:r>
            <a:r>
              <a:rPr lang="hu-HU" sz="2800" dirty="0" err="1" smtClean="0"/>
              <a:t>Archival</a:t>
            </a:r>
            <a:r>
              <a:rPr lang="hu-HU" sz="2800" dirty="0" smtClean="0"/>
              <a:t> </a:t>
            </a:r>
            <a:r>
              <a:rPr lang="hu-HU" sz="2800" dirty="0" err="1" smtClean="0"/>
              <a:t>Database</a:t>
            </a:r>
            <a:endParaRPr lang="hu-HU" sz="2800" dirty="0" smtClean="0"/>
          </a:p>
          <a:p>
            <a:endParaRPr lang="hu-HU" sz="2800" dirty="0"/>
          </a:p>
          <a:p>
            <a:r>
              <a:rPr lang="hu-HU" sz="2800"/>
              <a:t>O</a:t>
            </a:r>
            <a:r>
              <a:rPr lang="hu-HU" sz="2800" smtClean="0"/>
              <a:t>n-line </a:t>
            </a:r>
            <a:r>
              <a:rPr lang="hu-HU" sz="2800" dirty="0" err="1" smtClean="0"/>
              <a:t>publication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databases</a:t>
            </a:r>
            <a:r>
              <a:rPr lang="hu-HU" sz="2800" dirty="0" smtClean="0"/>
              <a:t> </a:t>
            </a:r>
            <a:r>
              <a:rPr lang="hu-HU" sz="2800" dirty="0" err="1" smtClean="0"/>
              <a:t>of</a:t>
            </a:r>
            <a:r>
              <a:rPr lang="hu-HU" sz="2800" dirty="0" smtClean="0"/>
              <a:t> Budapest </a:t>
            </a:r>
            <a:r>
              <a:rPr lang="hu-HU" sz="2800" smtClean="0"/>
              <a:t>City Archives, search by on click in different databases / different archives </a:t>
            </a:r>
            <a:endParaRPr lang="hu-HU" sz="2800" dirty="0" smtClean="0"/>
          </a:p>
          <a:p>
            <a:endParaRPr lang="hu-HU" sz="2800" dirty="0"/>
          </a:p>
          <a:p>
            <a:r>
              <a:rPr lang="hu-HU" sz="2800" dirty="0" smtClean="0"/>
              <a:t>On-line </a:t>
            </a:r>
            <a:r>
              <a:rPr lang="hu-HU" sz="2800" dirty="0" err="1" smtClean="0"/>
              <a:t>publication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digitized</a:t>
            </a:r>
            <a:r>
              <a:rPr lang="hu-HU" sz="2800" dirty="0" smtClean="0"/>
              <a:t> and </a:t>
            </a:r>
            <a:r>
              <a:rPr lang="hu-HU" sz="2800" dirty="0" err="1" smtClean="0"/>
              <a:t>georeferenced</a:t>
            </a:r>
            <a:r>
              <a:rPr lang="hu-HU" sz="2800" dirty="0" smtClean="0"/>
              <a:t> </a:t>
            </a:r>
            <a:r>
              <a:rPr lang="hu-HU" sz="2800" dirty="0" err="1" smtClean="0"/>
              <a:t>maps</a:t>
            </a:r>
            <a:r>
              <a:rPr lang="hu-HU" sz="2800" dirty="0" smtClean="0"/>
              <a:t> </a:t>
            </a:r>
          </a:p>
          <a:p>
            <a:endParaRPr lang="hu-HU" sz="2800" dirty="0"/>
          </a:p>
          <a:p>
            <a:r>
              <a:rPr lang="hu-HU" sz="2800" dirty="0" smtClean="0"/>
              <a:t>On-line </a:t>
            </a:r>
            <a:r>
              <a:rPr lang="hu-HU" sz="2800" dirty="0" err="1" smtClean="0"/>
              <a:t>publication</a:t>
            </a:r>
            <a:r>
              <a:rPr lang="hu-HU" sz="2800" dirty="0" smtClean="0"/>
              <a:t> of </a:t>
            </a:r>
            <a:r>
              <a:rPr lang="hu-HU" sz="2800" dirty="0" err="1" smtClean="0"/>
              <a:t>digitized</a:t>
            </a:r>
            <a:r>
              <a:rPr lang="hu-HU" sz="2800" dirty="0" smtClean="0"/>
              <a:t> </a:t>
            </a:r>
            <a:r>
              <a:rPr lang="hu-HU" sz="2800" dirty="0" err="1" smtClean="0"/>
              <a:t>plans</a:t>
            </a:r>
            <a:r>
              <a:rPr lang="hu-HU" sz="2800" dirty="0" smtClean="0"/>
              <a:t> and </a:t>
            </a:r>
            <a:r>
              <a:rPr lang="hu-HU" sz="2800" dirty="0" err="1" smtClean="0"/>
              <a:t>photos</a:t>
            </a:r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7562126" y="-1"/>
            <a:ext cx="66978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 flipV="1">
            <a:off x="7033880" y="1030145"/>
            <a:ext cx="95810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734" y="1335763"/>
            <a:ext cx="7324871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024557" y="346198"/>
            <a:ext cx="4759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hlinkClick r:id="rId3"/>
              </a:rPr>
              <a:t>http://mlp.archivportal.hu/en/</a:t>
            </a:r>
            <a:r>
              <a:rPr lang="hu-HU" sz="2800" dirty="0" smtClean="0"/>
              <a:t>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05498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35666" y="312516"/>
            <a:ext cx="1147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2014 – MAPIRE  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396" y="835736"/>
            <a:ext cx="9395050" cy="58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37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644</Words>
  <Application>Microsoft Office PowerPoint</Application>
  <PresentationFormat>Egyéni</PresentationFormat>
  <Paragraphs>135</Paragraphs>
  <Slides>25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25</vt:i4>
      </vt:variant>
    </vt:vector>
  </HeadingPairs>
  <TitlesOfParts>
    <vt:vector size="28" baseType="lpstr">
      <vt:lpstr>Office-téma</vt:lpstr>
      <vt:lpstr>1_Office-téma</vt:lpstr>
      <vt:lpstr>2_Office-téma</vt:lpstr>
      <vt:lpstr>Access to historical geodata via Hungaricana Portal and Budapest Time Machine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MAPIRE – BUDAPEST MAPS</vt:lpstr>
      <vt:lpstr>PowerPoint bemutató</vt:lpstr>
      <vt:lpstr>PowerPoint bemutató</vt:lpstr>
      <vt:lpstr>PowerPoint bemutató</vt:lpstr>
      <vt:lpstr>PowerPoint bemutató</vt:lpstr>
      <vt:lpstr>Budapest historical topography</vt:lpstr>
      <vt:lpstr>Display of cultural digital data using the Historical Geographical Information System – Data on maps, Hungaricana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Budapest Time Machine</dc:title>
  <dc:creator>siposa</dc:creator>
  <cp:lastModifiedBy>Sipos András</cp:lastModifiedBy>
  <cp:revision>35</cp:revision>
  <dcterms:created xsi:type="dcterms:W3CDTF">2019-03-22T13:39:44Z</dcterms:created>
  <dcterms:modified xsi:type="dcterms:W3CDTF">2019-05-03T17:16:30Z</dcterms:modified>
</cp:coreProperties>
</file>